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handoutMasterIdLst>
    <p:handoutMasterId r:id="rId20"/>
  </p:handoutMasterIdLst>
  <p:sldIdLst>
    <p:sldId id="320" r:id="rId2"/>
    <p:sldId id="322" r:id="rId3"/>
    <p:sldId id="366" r:id="rId4"/>
    <p:sldId id="368" r:id="rId5"/>
    <p:sldId id="373" r:id="rId6"/>
    <p:sldId id="369" r:id="rId7"/>
    <p:sldId id="398" r:id="rId8"/>
    <p:sldId id="393" r:id="rId9"/>
    <p:sldId id="394" r:id="rId10"/>
    <p:sldId id="374" r:id="rId11"/>
    <p:sldId id="375" r:id="rId12"/>
    <p:sldId id="395" r:id="rId13"/>
    <p:sldId id="396" r:id="rId14"/>
    <p:sldId id="397" r:id="rId15"/>
    <p:sldId id="376" r:id="rId16"/>
    <p:sldId id="377" r:id="rId17"/>
    <p:sldId id="367" r:id="rId18"/>
  </p:sldIdLst>
  <p:sldSz cx="9144000" cy="6858000" type="screen4x3"/>
  <p:notesSz cx="9929813"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ana Louw" initials="DL" lastIdx="2" clrIdx="0"/>
  <p:cmAuthor id="2" name="Patsy Scherman" initials="PS" lastIdx="2" clrIdx="1">
    <p:extLst>
      <p:ext uri="{19B8F6BF-5375-455C-9EA6-DF929625EA0E}">
        <p15:presenceInfo xmlns:p15="http://schemas.microsoft.com/office/powerpoint/2012/main" userId="Patsy Scher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00FF00"/>
    <a:srgbClr val="00FFFF"/>
    <a:srgbClr val="00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6" d="100"/>
          <a:sy n="86" d="100"/>
        </p:scale>
        <p:origin x="68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WRYM\MZ\Output\HYDROPOWER%20ENERGY%20SUMMARY_v3.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WRYM\MZ\Output\HYDROPOWER%20ENERGY%20SUMMARY_v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FF0000"/>
                </a:solidFill>
                <a:latin typeface="+mn-lt"/>
                <a:ea typeface="+mn-ea"/>
                <a:cs typeface="+mn-cs"/>
              </a:defRPr>
            </a:pPr>
            <a:r>
              <a:rPr lang="en-ZA" b="1">
                <a:solidFill>
                  <a:srgbClr val="FF0000"/>
                </a:solidFill>
              </a:rPr>
              <a:t>P50</a:t>
            </a:r>
          </a:p>
        </c:rich>
      </c:tx>
      <c:overlay val="0"/>
      <c:spPr>
        <a:noFill/>
        <a:ln>
          <a:noFill/>
        </a:ln>
        <a:effectLst/>
      </c:spPr>
    </c:title>
    <c:autoTitleDeleted val="0"/>
    <c:plotArea>
      <c:layout/>
      <c:lineChart>
        <c:grouping val="standard"/>
        <c:varyColors val="0"/>
        <c:ser>
          <c:idx val="5"/>
          <c:order val="0"/>
          <c:tx>
            <c:v>S54</c:v>
          </c:tx>
          <c:spPr>
            <a:ln w="28575" cap="rnd">
              <a:solidFill>
                <a:srgbClr val="FF0000"/>
              </a:solidFill>
              <a:round/>
            </a:ln>
            <a:effectLst/>
          </c:spPr>
          <c:marker>
            <c:symbol val="none"/>
          </c:marker>
          <c:val>
            <c:numRef>
              <c:f>Sheet1!$C$50:$N$50</c:f>
              <c:numCache>
                <c:formatCode>0.000</c:formatCode>
                <c:ptCount val="12"/>
                <c:pt idx="0">
                  <c:v>26.534249518120703</c:v>
                </c:pt>
                <c:pt idx="1">
                  <c:v>41.293408892591074</c:v>
                </c:pt>
                <c:pt idx="2">
                  <c:v>43.063674390090135</c:v>
                </c:pt>
                <c:pt idx="3">
                  <c:v>47.363441849195979</c:v>
                </c:pt>
                <c:pt idx="4">
                  <c:v>39.419970587562389</c:v>
                </c:pt>
                <c:pt idx="5">
                  <c:v>51.888759942556497</c:v>
                </c:pt>
                <c:pt idx="6">
                  <c:v>46.782347720700734</c:v>
                </c:pt>
                <c:pt idx="7">
                  <c:v>17.349903889889578</c:v>
                </c:pt>
                <c:pt idx="8">
                  <c:v>12.479964695381865</c:v>
                </c:pt>
                <c:pt idx="9">
                  <c:v>11.778975557999223</c:v>
                </c:pt>
                <c:pt idx="10">
                  <c:v>11.236735248393213</c:v>
                </c:pt>
                <c:pt idx="11">
                  <c:v>9.6817062853495326</c:v>
                </c:pt>
              </c:numCache>
            </c:numRef>
          </c:val>
          <c:smooth val="0"/>
          <c:extLst>
            <c:ext xmlns:c16="http://schemas.microsoft.com/office/drawing/2014/chart" uri="{C3380CC4-5D6E-409C-BE32-E72D297353CC}">
              <c16:uniqueId val="{00000000-E824-4145-A416-6595AC4EEC73}"/>
            </c:ext>
          </c:extLst>
        </c:ser>
        <c:ser>
          <c:idx val="6"/>
          <c:order val="1"/>
          <c:tx>
            <c:v>S2C</c:v>
          </c:tx>
          <c:spPr>
            <a:ln w="28575" cap="rnd">
              <a:solidFill>
                <a:schemeClr val="tx1"/>
              </a:solidFill>
              <a:round/>
            </a:ln>
            <a:effectLst/>
          </c:spPr>
          <c:marker>
            <c:symbol val="none"/>
          </c:marker>
          <c:val>
            <c:numRef>
              <c:f>Sheet1!$C$68:$N$68</c:f>
              <c:numCache>
                <c:formatCode>0.000</c:formatCode>
                <c:ptCount val="12"/>
                <c:pt idx="0">
                  <c:v>35.295681401365677</c:v>
                </c:pt>
                <c:pt idx="1">
                  <c:v>33.071978841882768</c:v>
                </c:pt>
                <c:pt idx="2">
                  <c:v>36.001576542449037</c:v>
                </c:pt>
                <c:pt idx="3">
                  <c:v>36.340934933899824</c:v>
                </c:pt>
                <c:pt idx="4">
                  <c:v>32.674676338175225</c:v>
                </c:pt>
                <c:pt idx="5">
                  <c:v>36.927785202694707</c:v>
                </c:pt>
                <c:pt idx="6">
                  <c:v>34.866984795733401</c:v>
                </c:pt>
                <c:pt idx="7">
                  <c:v>33.693334349385587</c:v>
                </c:pt>
                <c:pt idx="8">
                  <c:v>33.076896289805354</c:v>
                </c:pt>
                <c:pt idx="9">
                  <c:v>35.40093915647013</c:v>
                </c:pt>
                <c:pt idx="10">
                  <c:v>36.488591840012667</c:v>
                </c:pt>
                <c:pt idx="11">
                  <c:v>34.995797295437598</c:v>
                </c:pt>
              </c:numCache>
            </c:numRef>
          </c:val>
          <c:smooth val="0"/>
          <c:extLst>
            <c:ext xmlns:c16="http://schemas.microsoft.com/office/drawing/2014/chart" uri="{C3380CC4-5D6E-409C-BE32-E72D297353CC}">
              <c16:uniqueId val="{00000001-E824-4145-A416-6595AC4EEC73}"/>
            </c:ext>
          </c:extLst>
        </c:ser>
        <c:ser>
          <c:idx val="0"/>
          <c:order val="2"/>
          <c:tx>
            <c:v>S61</c:v>
          </c:tx>
          <c:spPr>
            <a:ln w="28575" cap="rnd">
              <a:solidFill>
                <a:srgbClr val="00B050"/>
              </a:solidFill>
              <a:round/>
            </a:ln>
            <a:effectLst/>
          </c:spPr>
          <c:marker>
            <c:symbol val="none"/>
          </c:marker>
          <c:cat>
            <c:strRef>
              <c:f>Sheet1!$C$73:$N$73</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Sheet1!$C$86:$N$86</c:f>
              <c:numCache>
                <c:formatCode>0.000</c:formatCode>
                <c:ptCount val="12"/>
                <c:pt idx="0">
                  <c:v>35.563431444014974</c:v>
                </c:pt>
                <c:pt idx="1">
                  <c:v>34.93222006919067</c:v>
                </c:pt>
                <c:pt idx="2">
                  <c:v>36.215997053175563</c:v>
                </c:pt>
                <c:pt idx="3">
                  <c:v>38.175891259755261</c:v>
                </c:pt>
                <c:pt idx="4">
                  <c:v>35.228090334348131</c:v>
                </c:pt>
                <c:pt idx="5">
                  <c:v>37.589983205866822</c:v>
                </c:pt>
                <c:pt idx="6">
                  <c:v>34.667400781336369</c:v>
                </c:pt>
                <c:pt idx="7">
                  <c:v>34.919670411188726</c:v>
                </c:pt>
                <c:pt idx="8">
                  <c:v>34.336492512127435</c:v>
                </c:pt>
                <c:pt idx="9">
                  <c:v>36.599395910554698</c:v>
                </c:pt>
                <c:pt idx="10">
                  <c:v>35.900072477424111</c:v>
                </c:pt>
                <c:pt idx="11">
                  <c:v>34.796309669280262</c:v>
                </c:pt>
              </c:numCache>
            </c:numRef>
          </c:val>
          <c:smooth val="0"/>
          <c:extLst>
            <c:ext xmlns:c16="http://schemas.microsoft.com/office/drawing/2014/chart" uri="{C3380CC4-5D6E-409C-BE32-E72D297353CC}">
              <c16:uniqueId val="{00000002-E824-4145-A416-6595AC4EEC73}"/>
            </c:ext>
          </c:extLst>
        </c:ser>
        <c:ser>
          <c:idx val="1"/>
          <c:order val="3"/>
          <c:tx>
            <c:v>S62</c:v>
          </c:tx>
          <c:spPr>
            <a:ln w="28575" cap="rnd">
              <a:solidFill>
                <a:schemeClr val="accent2"/>
              </a:solidFill>
              <a:round/>
            </a:ln>
            <a:effectLst/>
          </c:spPr>
          <c:marker>
            <c:symbol val="none"/>
          </c:marker>
          <c:val>
            <c:numRef>
              <c:f>Sheet1!$C$104:$N$104</c:f>
              <c:numCache>
                <c:formatCode>0.000</c:formatCode>
                <c:ptCount val="12"/>
                <c:pt idx="0">
                  <c:v>36.274913628394529</c:v>
                </c:pt>
                <c:pt idx="1">
                  <c:v>35.71666543736962</c:v>
                </c:pt>
                <c:pt idx="2">
                  <c:v>37.834588029922237</c:v>
                </c:pt>
                <c:pt idx="3">
                  <c:v>38.696742888094604</c:v>
                </c:pt>
                <c:pt idx="4">
                  <c:v>34.924984827649276</c:v>
                </c:pt>
                <c:pt idx="5">
                  <c:v>37.620340674219584</c:v>
                </c:pt>
                <c:pt idx="6">
                  <c:v>35.380849268996229</c:v>
                </c:pt>
                <c:pt idx="7">
                  <c:v>19.621871214345919</c:v>
                </c:pt>
                <c:pt idx="8">
                  <c:v>17.255400275960582</c:v>
                </c:pt>
                <c:pt idx="9">
                  <c:v>17.191298548420406</c:v>
                </c:pt>
                <c:pt idx="10">
                  <c:v>18.176028428703251</c:v>
                </c:pt>
                <c:pt idx="11">
                  <c:v>25.040174126510305</c:v>
                </c:pt>
              </c:numCache>
            </c:numRef>
          </c:val>
          <c:smooth val="0"/>
          <c:extLst>
            <c:ext xmlns:c16="http://schemas.microsoft.com/office/drawing/2014/chart" uri="{C3380CC4-5D6E-409C-BE32-E72D297353CC}">
              <c16:uniqueId val="{00000003-E824-4145-A416-6595AC4EEC73}"/>
            </c:ext>
          </c:extLst>
        </c:ser>
        <c:ser>
          <c:idx val="2"/>
          <c:order val="4"/>
          <c:tx>
            <c:v>S63</c:v>
          </c:tx>
          <c:spPr>
            <a:ln w="28575" cap="rnd">
              <a:solidFill>
                <a:schemeClr val="accent3"/>
              </a:solidFill>
              <a:round/>
            </a:ln>
            <a:effectLst/>
          </c:spPr>
          <c:marker>
            <c:symbol val="none"/>
          </c:marker>
          <c:val>
            <c:numRef>
              <c:f>Sheet1!$C$122:$N$122</c:f>
              <c:numCache>
                <c:formatCode>0.000</c:formatCode>
                <c:ptCount val="12"/>
                <c:pt idx="0">
                  <c:v>46.809590469753033</c:v>
                </c:pt>
                <c:pt idx="1">
                  <c:v>45.525487861750449</c:v>
                </c:pt>
                <c:pt idx="2">
                  <c:v>46.572741188539005</c:v>
                </c:pt>
                <c:pt idx="3">
                  <c:v>47.782933920117422</c:v>
                </c:pt>
                <c:pt idx="4">
                  <c:v>43.309864770313844</c:v>
                </c:pt>
                <c:pt idx="5">
                  <c:v>46.23964784899907</c:v>
                </c:pt>
                <c:pt idx="6">
                  <c:v>45.216597061728663</c:v>
                </c:pt>
                <c:pt idx="7">
                  <c:v>21.232138816093414</c:v>
                </c:pt>
                <c:pt idx="8">
                  <c:v>17.849996317420999</c:v>
                </c:pt>
                <c:pt idx="9">
                  <c:v>17.672366146223972</c:v>
                </c:pt>
                <c:pt idx="10">
                  <c:v>18.572434250659352</c:v>
                </c:pt>
                <c:pt idx="11">
                  <c:v>24.636812626729974</c:v>
                </c:pt>
              </c:numCache>
            </c:numRef>
          </c:val>
          <c:smooth val="0"/>
          <c:extLst>
            <c:ext xmlns:c16="http://schemas.microsoft.com/office/drawing/2014/chart" uri="{C3380CC4-5D6E-409C-BE32-E72D297353CC}">
              <c16:uniqueId val="{00000004-E824-4145-A416-6595AC4EEC73}"/>
            </c:ext>
          </c:extLst>
        </c:ser>
        <c:ser>
          <c:idx val="3"/>
          <c:order val="5"/>
          <c:tx>
            <c:v>S65</c:v>
          </c:tx>
          <c:spPr>
            <a:ln w="28575" cap="rnd">
              <a:solidFill>
                <a:schemeClr val="accent4"/>
              </a:solidFill>
              <a:round/>
            </a:ln>
            <a:effectLst/>
          </c:spPr>
          <c:marker>
            <c:symbol val="none"/>
          </c:marker>
          <c:val>
            <c:numRef>
              <c:f>Sheet1!$C$140:$N$140</c:f>
              <c:numCache>
                <c:formatCode>0.000</c:formatCode>
                <c:ptCount val="12"/>
                <c:pt idx="0">
                  <c:v>36.207395907562834</c:v>
                </c:pt>
                <c:pt idx="1">
                  <c:v>35.886658218604794</c:v>
                </c:pt>
                <c:pt idx="2">
                  <c:v>37.309901619994278</c:v>
                </c:pt>
                <c:pt idx="3">
                  <c:v>37.690485862082177</c:v>
                </c:pt>
                <c:pt idx="4">
                  <c:v>34.849672402491123</c:v>
                </c:pt>
                <c:pt idx="5">
                  <c:v>37.797560512059704</c:v>
                </c:pt>
                <c:pt idx="6">
                  <c:v>36.074849203937774</c:v>
                </c:pt>
                <c:pt idx="7">
                  <c:v>17.51873473095365</c:v>
                </c:pt>
                <c:pt idx="8">
                  <c:v>12.76295610960403</c:v>
                </c:pt>
                <c:pt idx="9">
                  <c:v>11.911049338388699</c:v>
                </c:pt>
                <c:pt idx="10">
                  <c:v>11.583484566125344</c:v>
                </c:pt>
                <c:pt idx="11">
                  <c:v>9.9856028763499332</c:v>
                </c:pt>
              </c:numCache>
            </c:numRef>
          </c:val>
          <c:smooth val="0"/>
          <c:extLst>
            <c:ext xmlns:c16="http://schemas.microsoft.com/office/drawing/2014/chart" uri="{C3380CC4-5D6E-409C-BE32-E72D297353CC}">
              <c16:uniqueId val="{00000005-E824-4145-A416-6595AC4EEC73}"/>
            </c:ext>
          </c:extLst>
        </c:ser>
        <c:ser>
          <c:idx val="4"/>
          <c:order val="6"/>
          <c:tx>
            <c:v>S69</c:v>
          </c:tx>
          <c:spPr>
            <a:ln w="28575" cap="rnd">
              <a:solidFill>
                <a:schemeClr val="accent5"/>
              </a:solidFill>
              <a:round/>
            </a:ln>
            <a:effectLst/>
          </c:spPr>
          <c:marker>
            <c:symbol val="none"/>
          </c:marker>
          <c:val>
            <c:numRef>
              <c:f>Sheet1!$C$158:$N$158</c:f>
              <c:numCache>
                <c:formatCode>0.000</c:formatCode>
                <c:ptCount val="12"/>
                <c:pt idx="0">
                  <c:v>25.644958908518138</c:v>
                </c:pt>
                <c:pt idx="1">
                  <c:v>46.271742699513467</c:v>
                </c:pt>
                <c:pt idx="2">
                  <c:v>49.645426902219313</c:v>
                </c:pt>
                <c:pt idx="3">
                  <c:v>49.849509371135561</c:v>
                </c:pt>
                <c:pt idx="4">
                  <c:v>45.574675551028442</c:v>
                </c:pt>
                <c:pt idx="5">
                  <c:v>49.484037184679579</c:v>
                </c:pt>
                <c:pt idx="6">
                  <c:v>47.587041449552942</c:v>
                </c:pt>
                <c:pt idx="7">
                  <c:v>17.498389311185633</c:v>
                </c:pt>
                <c:pt idx="8">
                  <c:v>13.401821954870044</c:v>
                </c:pt>
                <c:pt idx="9">
                  <c:v>13.026440183371223</c:v>
                </c:pt>
                <c:pt idx="10">
                  <c:v>12.790790550545832</c:v>
                </c:pt>
                <c:pt idx="11">
                  <c:v>10.913727236839943</c:v>
                </c:pt>
              </c:numCache>
            </c:numRef>
          </c:val>
          <c:smooth val="0"/>
          <c:extLst>
            <c:ext xmlns:c16="http://schemas.microsoft.com/office/drawing/2014/chart" uri="{C3380CC4-5D6E-409C-BE32-E72D297353CC}">
              <c16:uniqueId val="{00000006-E824-4145-A416-6595AC4EEC73}"/>
            </c:ext>
          </c:extLst>
        </c:ser>
        <c:ser>
          <c:idx val="7"/>
          <c:order val="7"/>
          <c:tx>
            <c:v>S2B</c:v>
          </c:tx>
          <c:spPr>
            <a:ln w="28575" cap="rnd">
              <a:solidFill>
                <a:schemeClr val="accent2">
                  <a:lumMod val="60000"/>
                </a:schemeClr>
              </a:solidFill>
              <a:round/>
            </a:ln>
            <a:effectLst/>
          </c:spPr>
          <c:marker>
            <c:symbol val="none"/>
          </c:marker>
          <c:val>
            <c:numRef>
              <c:f>Sheet1!$C$32:$N$32</c:f>
              <c:numCache>
                <c:formatCode>0.000</c:formatCode>
                <c:ptCount val="12"/>
                <c:pt idx="0">
                  <c:v>39.214518028760118</c:v>
                </c:pt>
                <c:pt idx="1">
                  <c:v>38.084264608961895</c:v>
                </c:pt>
                <c:pt idx="2">
                  <c:v>42.123687707545649</c:v>
                </c:pt>
                <c:pt idx="3">
                  <c:v>35.277662318761941</c:v>
                </c:pt>
                <c:pt idx="4">
                  <c:v>41.710124747073749</c:v>
                </c:pt>
                <c:pt idx="5">
                  <c:v>43.521864956203203</c:v>
                </c:pt>
                <c:pt idx="6">
                  <c:v>27.544803460795784</c:v>
                </c:pt>
                <c:pt idx="7">
                  <c:v>24.793657646494246</c:v>
                </c:pt>
                <c:pt idx="8">
                  <c:v>22.756938768086595</c:v>
                </c:pt>
                <c:pt idx="9">
                  <c:v>23.602484913906697</c:v>
                </c:pt>
                <c:pt idx="10">
                  <c:v>22.019429901036371</c:v>
                </c:pt>
                <c:pt idx="11">
                  <c:v>18.780558470516834</c:v>
                </c:pt>
              </c:numCache>
            </c:numRef>
          </c:val>
          <c:smooth val="0"/>
          <c:extLst>
            <c:ext xmlns:c16="http://schemas.microsoft.com/office/drawing/2014/chart" uri="{C3380CC4-5D6E-409C-BE32-E72D297353CC}">
              <c16:uniqueId val="{00000007-E824-4145-A416-6595AC4EEC73}"/>
            </c:ext>
          </c:extLst>
        </c:ser>
        <c:dLbls>
          <c:showLegendKey val="0"/>
          <c:showVal val="0"/>
          <c:showCatName val="0"/>
          <c:showSerName val="0"/>
          <c:showPercent val="0"/>
          <c:showBubbleSize val="0"/>
        </c:dLbls>
        <c:smooth val="0"/>
        <c:axId val="409605928"/>
        <c:axId val="278801680"/>
      </c:lineChart>
      <c:catAx>
        <c:axId val="4096059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278801680"/>
        <c:crosses val="autoZero"/>
        <c:auto val="1"/>
        <c:lblAlgn val="ctr"/>
        <c:lblOffset val="100"/>
        <c:noMultiLvlLbl val="0"/>
      </c:catAx>
      <c:valAx>
        <c:axId val="2788016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r>
                  <a:rPr lang="en-US" sz="1050" b="1"/>
                  <a:t>GWh/month</a:t>
                </a:r>
              </a:p>
            </c:rich>
          </c:tx>
          <c:layout>
            <c:manualLayout>
              <c:xMode val="edge"/>
              <c:yMode val="edge"/>
              <c:x val="2.7777777777777776E-2"/>
              <c:y val="0.32952938174394864"/>
            </c:manualLayout>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409605928"/>
        <c:crosses val="autoZero"/>
        <c:crossBetween val="between"/>
      </c:valAx>
      <c:spPr>
        <a:solidFill>
          <a:schemeClr val="bg1"/>
        </a:solid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lumMod val="85000"/>
      </a:schemeClr>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rgbClr val="FF0000"/>
                </a:solidFill>
                <a:latin typeface="+mn-lt"/>
                <a:ea typeface="+mn-ea"/>
                <a:cs typeface="+mn-cs"/>
              </a:defRPr>
            </a:pPr>
            <a:r>
              <a:rPr lang="en-ZA" b="1">
                <a:solidFill>
                  <a:srgbClr val="FF0000"/>
                </a:solidFill>
              </a:rPr>
              <a:t>P90</a:t>
            </a:r>
          </a:p>
        </c:rich>
      </c:tx>
      <c:overlay val="0"/>
      <c:spPr>
        <a:noFill/>
        <a:ln>
          <a:noFill/>
        </a:ln>
        <a:effectLst/>
      </c:spPr>
    </c:title>
    <c:autoTitleDeleted val="0"/>
    <c:plotArea>
      <c:layout/>
      <c:lineChart>
        <c:grouping val="standard"/>
        <c:varyColors val="0"/>
        <c:ser>
          <c:idx val="5"/>
          <c:order val="0"/>
          <c:tx>
            <c:v>s54</c:v>
          </c:tx>
          <c:spPr>
            <a:ln w="28575" cap="rnd">
              <a:solidFill>
                <a:srgbClr val="FF0000"/>
              </a:solidFill>
              <a:round/>
            </a:ln>
            <a:effectLst/>
          </c:spPr>
          <c:marker>
            <c:symbol val="none"/>
          </c:marker>
          <c:val>
            <c:numRef>
              <c:f>Sheet1!$C$49:$N$49</c:f>
              <c:numCache>
                <c:formatCode>0.000</c:formatCode>
                <c:ptCount val="12"/>
                <c:pt idx="0">
                  <c:v>24.293472806947172</c:v>
                </c:pt>
                <c:pt idx="1">
                  <c:v>38.036922607525227</c:v>
                </c:pt>
                <c:pt idx="2">
                  <c:v>39.686484916006862</c:v>
                </c:pt>
                <c:pt idx="3">
                  <c:v>42.847786142361699</c:v>
                </c:pt>
                <c:pt idx="4">
                  <c:v>36.103365979121335</c:v>
                </c:pt>
                <c:pt idx="5">
                  <c:v>48.045904366169012</c:v>
                </c:pt>
                <c:pt idx="6">
                  <c:v>43.380974816883999</c:v>
                </c:pt>
                <c:pt idx="7">
                  <c:v>15.045924894079592</c:v>
                </c:pt>
                <c:pt idx="8">
                  <c:v>11.167412702630186</c:v>
                </c:pt>
                <c:pt idx="9">
                  <c:v>10.678038454662349</c:v>
                </c:pt>
                <c:pt idx="10">
                  <c:v>10.787808105132823</c:v>
                </c:pt>
                <c:pt idx="11">
                  <c:v>9.4712722321393628</c:v>
                </c:pt>
              </c:numCache>
            </c:numRef>
          </c:val>
          <c:smooth val="0"/>
          <c:extLst>
            <c:ext xmlns:c16="http://schemas.microsoft.com/office/drawing/2014/chart" uri="{C3380CC4-5D6E-409C-BE32-E72D297353CC}">
              <c16:uniqueId val="{00000000-E451-4D4F-B72B-61D5A364C362}"/>
            </c:ext>
          </c:extLst>
        </c:ser>
        <c:ser>
          <c:idx val="6"/>
          <c:order val="1"/>
          <c:tx>
            <c:v>S2C</c:v>
          </c:tx>
          <c:spPr>
            <a:ln w="28575" cap="rnd">
              <a:solidFill>
                <a:schemeClr val="tx1"/>
              </a:solidFill>
              <a:round/>
            </a:ln>
            <a:effectLst/>
          </c:spPr>
          <c:marker>
            <c:symbol val="none"/>
          </c:marker>
          <c:val>
            <c:numRef>
              <c:f>Sheet1!$C$67:$N$67</c:f>
              <c:numCache>
                <c:formatCode>0.000</c:formatCode>
                <c:ptCount val="12"/>
                <c:pt idx="0">
                  <c:v>34.51910294468815</c:v>
                </c:pt>
                <c:pt idx="1">
                  <c:v>33.700430092542916</c:v>
                </c:pt>
                <c:pt idx="2">
                  <c:v>35.33454333692756</c:v>
                </c:pt>
                <c:pt idx="3">
                  <c:v>33.700644626852309</c:v>
                </c:pt>
                <c:pt idx="4">
                  <c:v>30.501363574326014</c:v>
                </c:pt>
                <c:pt idx="5">
                  <c:v>33.164698765349058</c:v>
                </c:pt>
                <c:pt idx="6">
                  <c:v>32.927577472744652</c:v>
                </c:pt>
                <c:pt idx="7">
                  <c:v>34.492125428131565</c:v>
                </c:pt>
                <c:pt idx="8">
                  <c:v>33.485980762297025</c:v>
                </c:pt>
                <c:pt idx="9">
                  <c:v>34.934270825787515</c:v>
                </c:pt>
                <c:pt idx="10">
                  <c:v>35.152977167264751</c:v>
                </c:pt>
                <c:pt idx="11">
                  <c:v>34.882201093607605</c:v>
                </c:pt>
              </c:numCache>
            </c:numRef>
          </c:val>
          <c:smooth val="0"/>
          <c:extLst>
            <c:ext xmlns:c16="http://schemas.microsoft.com/office/drawing/2014/chart" uri="{C3380CC4-5D6E-409C-BE32-E72D297353CC}">
              <c16:uniqueId val="{00000001-E451-4D4F-B72B-61D5A364C362}"/>
            </c:ext>
          </c:extLst>
        </c:ser>
        <c:ser>
          <c:idx val="0"/>
          <c:order val="2"/>
          <c:tx>
            <c:v>S61</c:v>
          </c:tx>
          <c:spPr>
            <a:ln w="28575" cap="rnd">
              <a:solidFill>
                <a:srgbClr val="00B050"/>
              </a:solidFill>
              <a:round/>
            </a:ln>
            <a:effectLst/>
          </c:spPr>
          <c:marker>
            <c:symbol val="none"/>
          </c:marker>
          <c:cat>
            <c:strRef>
              <c:f>Sheet1!$C$73:$N$73</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Sheet1!$C$85:$N$85</c:f>
              <c:numCache>
                <c:formatCode>0.000</c:formatCode>
                <c:ptCount val="12"/>
                <c:pt idx="0">
                  <c:v>33.011031075198787</c:v>
                </c:pt>
                <c:pt idx="1">
                  <c:v>33.094322485048949</c:v>
                </c:pt>
                <c:pt idx="2">
                  <c:v>33.622716743940366</c:v>
                </c:pt>
                <c:pt idx="3">
                  <c:v>34.817957806276112</c:v>
                </c:pt>
                <c:pt idx="4">
                  <c:v>32.190218645558474</c:v>
                </c:pt>
                <c:pt idx="5">
                  <c:v>34.961917776648228</c:v>
                </c:pt>
                <c:pt idx="6">
                  <c:v>33.46554390711016</c:v>
                </c:pt>
                <c:pt idx="7">
                  <c:v>34.782532474574971</c:v>
                </c:pt>
                <c:pt idx="8">
                  <c:v>33.080564243248354</c:v>
                </c:pt>
                <c:pt idx="9">
                  <c:v>33.961775609371344</c:v>
                </c:pt>
                <c:pt idx="10">
                  <c:v>33.640216537771614</c:v>
                </c:pt>
                <c:pt idx="11">
                  <c:v>32.520642532341</c:v>
                </c:pt>
              </c:numCache>
            </c:numRef>
          </c:val>
          <c:smooth val="0"/>
          <c:extLst>
            <c:ext xmlns:c16="http://schemas.microsoft.com/office/drawing/2014/chart" uri="{C3380CC4-5D6E-409C-BE32-E72D297353CC}">
              <c16:uniqueId val="{00000002-E451-4D4F-B72B-61D5A364C362}"/>
            </c:ext>
          </c:extLst>
        </c:ser>
        <c:ser>
          <c:idx val="1"/>
          <c:order val="3"/>
          <c:tx>
            <c:v>S62</c:v>
          </c:tx>
          <c:spPr>
            <a:ln w="28575" cap="rnd">
              <a:solidFill>
                <a:schemeClr val="accent2"/>
              </a:solidFill>
              <a:round/>
            </a:ln>
            <a:effectLst/>
          </c:spPr>
          <c:marker>
            <c:symbol val="none"/>
          </c:marker>
          <c:val>
            <c:numRef>
              <c:f>Sheet1!$C$103:$N$103</c:f>
              <c:numCache>
                <c:formatCode>0.000</c:formatCode>
                <c:ptCount val="12"/>
                <c:pt idx="0">
                  <c:v>34.952903895986246</c:v>
                </c:pt>
                <c:pt idx="1">
                  <c:v>33.704008130043285</c:v>
                </c:pt>
                <c:pt idx="2">
                  <c:v>34.960088027180284</c:v>
                </c:pt>
                <c:pt idx="3">
                  <c:v>35.967508934735612</c:v>
                </c:pt>
                <c:pt idx="4">
                  <c:v>32.585860822111265</c:v>
                </c:pt>
                <c:pt idx="5">
                  <c:v>36.083178941903562</c:v>
                </c:pt>
                <c:pt idx="6">
                  <c:v>34.392712602656061</c:v>
                </c:pt>
                <c:pt idx="7">
                  <c:v>19.071003259482687</c:v>
                </c:pt>
                <c:pt idx="8">
                  <c:v>16.921894102957616</c:v>
                </c:pt>
                <c:pt idx="9">
                  <c:v>17.065220589549899</c:v>
                </c:pt>
                <c:pt idx="10">
                  <c:v>18.033409836421132</c:v>
                </c:pt>
                <c:pt idx="11">
                  <c:v>24.660939069610208</c:v>
                </c:pt>
              </c:numCache>
            </c:numRef>
          </c:val>
          <c:smooth val="0"/>
          <c:extLst>
            <c:ext xmlns:c16="http://schemas.microsoft.com/office/drawing/2014/chart" uri="{C3380CC4-5D6E-409C-BE32-E72D297353CC}">
              <c16:uniqueId val="{00000003-E451-4D4F-B72B-61D5A364C362}"/>
            </c:ext>
          </c:extLst>
        </c:ser>
        <c:ser>
          <c:idx val="2"/>
          <c:order val="4"/>
          <c:tx>
            <c:v>S63</c:v>
          </c:tx>
          <c:spPr>
            <a:ln w="28575" cap="rnd">
              <a:solidFill>
                <a:schemeClr val="accent3"/>
              </a:solidFill>
              <a:round/>
            </a:ln>
            <a:effectLst/>
          </c:spPr>
          <c:marker>
            <c:symbol val="none"/>
          </c:marker>
          <c:val>
            <c:numRef>
              <c:f>Sheet1!$C$121:$N$121</c:f>
              <c:numCache>
                <c:formatCode>0.000</c:formatCode>
                <c:ptCount val="12"/>
                <c:pt idx="0">
                  <c:v>43.979564824252229</c:v>
                </c:pt>
                <c:pt idx="1">
                  <c:v>42.649876030190164</c:v>
                </c:pt>
                <c:pt idx="2">
                  <c:v>43.535184360775986</c:v>
                </c:pt>
                <c:pt idx="3">
                  <c:v>44.752702744671417</c:v>
                </c:pt>
                <c:pt idx="4">
                  <c:v>41.544385281048022</c:v>
                </c:pt>
                <c:pt idx="5">
                  <c:v>45.783510863178556</c:v>
                </c:pt>
                <c:pt idx="6">
                  <c:v>43.699604343201649</c:v>
                </c:pt>
                <c:pt idx="7">
                  <c:v>19.116098960325143</c:v>
                </c:pt>
                <c:pt idx="8">
                  <c:v>16.819285555782262</c:v>
                </c:pt>
                <c:pt idx="9">
                  <c:v>17.147875252915814</c:v>
                </c:pt>
                <c:pt idx="10">
                  <c:v>18.56913123831783</c:v>
                </c:pt>
                <c:pt idx="11">
                  <c:v>24.492609059669128</c:v>
                </c:pt>
              </c:numCache>
            </c:numRef>
          </c:val>
          <c:smooth val="0"/>
          <c:extLst>
            <c:ext xmlns:c16="http://schemas.microsoft.com/office/drawing/2014/chart" uri="{C3380CC4-5D6E-409C-BE32-E72D297353CC}">
              <c16:uniqueId val="{00000004-E451-4D4F-B72B-61D5A364C362}"/>
            </c:ext>
          </c:extLst>
        </c:ser>
        <c:ser>
          <c:idx val="3"/>
          <c:order val="5"/>
          <c:tx>
            <c:v>S65</c:v>
          </c:tx>
          <c:spPr>
            <a:ln w="28575" cap="rnd">
              <a:solidFill>
                <a:schemeClr val="accent4"/>
              </a:solidFill>
              <a:round/>
            </a:ln>
            <a:effectLst/>
          </c:spPr>
          <c:marker>
            <c:symbol val="none"/>
          </c:marker>
          <c:val>
            <c:numRef>
              <c:f>Sheet1!$C$139:$N$139</c:f>
              <c:numCache>
                <c:formatCode>0.000</c:formatCode>
                <c:ptCount val="12"/>
                <c:pt idx="0">
                  <c:v>34.201688969468755</c:v>
                </c:pt>
                <c:pt idx="1">
                  <c:v>33.633814512396775</c:v>
                </c:pt>
                <c:pt idx="2">
                  <c:v>35.315907325630242</c:v>
                </c:pt>
                <c:pt idx="3">
                  <c:v>36.561802708785223</c:v>
                </c:pt>
                <c:pt idx="4">
                  <c:v>33.519260532910948</c:v>
                </c:pt>
                <c:pt idx="5">
                  <c:v>36.37902695753381</c:v>
                </c:pt>
                <c:pt idx="6">
                  <c:v>33.672451430444291</c:v>
                </c:pt>
                <c:pt idx="7">
                  <c:v>15.290338905613828</c:v>
                </c:pt>
                <c:pt idx="8">
                  <c:v>11.629320576586046</c:v>
                </c:pt>
                <c:pt idx="9">
                  <c:v>11.332232320392517</c:v>
                </c:pt>
                <c:pt idx="10">
                  <c:v>11.465124658163621</c:v>
                </c:pt>
                <c:pt idx="11">
                  <c:v>10.466613249105977</c:v>
                </c:pt>
              </c:numCache>
            </c:numRef>
          </c:val>
          <c:smooth val="0"/>
          <c:extLst>
            <c:ext xmlns:c16="http://schemas.microsoft.com/office/drawing/2014/chart" uri="{C3380CC4-5D6E-409C-BE32-E72D297353CC}">
              <c16:uniqueId val="{00000005-E451-4D4F-B72B-61D5A364C362}"/>
            </c:ext>
          </c:extLst>
        </c:ser>
        <c:ser>
          <c:idx val="4"/>
          <c:order val="6"/>
          <c:tx>
            <c:v>S69</c:v>
          </c:tx>
          <c:spPr>
            <a:ln w="28575" cap="rnd">
              <a:solidFill>
                <a:schemeClr val="accent5"/>
              </a:solidFill>
              <a:round/>
            </a:ln>
            <a:effectLst/>
          </c:spPr>
          <c:marker>
            <c:symbol val="none"/>
          </c:marker>
          <c:val>
            <c:numRef>
              <c:f>Sheet1!$C$157:$N$157</c:f>
              <c:numCache>
                <c:formatCode>0.000</c:formatCode>
                <c:ptCount val="12"/>
                <c:pt idx="0">
                  <c:v>25.309741356368143</c:v>
                </c:pt>
                <c:pt idx="1">
                  <c:v>44.536496135211841</c:v>
                </c:pt>
                <c:pt idx="2">
                  <c:v>47.606617619160652</c:v>
                </c:pt>
                <c:pt idx="3">
                  <c:v>47.95330441086714</c:v>
                </c:pt>
                <c:pt idx="4">
                  <c:v>44.157419320539567</c:v>
                </c:pt>
                <c:pt idx="5">
                  <c:v>48.480813698096675</c:v>
                </c:pt>
                <c:pt idx="6">
                  <c:v>45.421937834486116</c:v>
                </c:pt>
                <c:pt idx="7">
                  <c:v>15.277147866738391</c:v>
                </c:pt>
                <c:pt idx="8">
                  <c:v>11.602148332897315</c:v>
                </c:pt>
                <c:pt idx="9">
                  <c:v>11.531038571363746</c:v>
                </c:pt>
                <c:pt idx="10">
                  <c:v>12.188000000799871</c:v>
                </c:pt>
                <c:pt idx="11">
                  <c:v>10.338387386387842</c:v>
                </c:pt>
              </c:numCache>
            </c:numRef>
          </c:val>
          <c:smooth val="0"/>
          <c:extLst>
            <c:ext xmlns:c16="http://schemas.microsoft.com/office/drawing/2014/chart" uri="{C3380CC4-5D6E-409C-BE32-E72D297353CC}">
              <c16:uniqueId val="{00000006-E451-4D4F-B72B-61D5A364C362}"/>
            </c:ext>
          </c:extLst>
        </c:ser>
        <c:ser>
          <c:idx val="7"/>
          <c:order val="7"/>
          <c:tx>
            <c:v>S2B</c:v>
          </c:tx>
          <c:spPr>
            <a:ln w="28575" cap="rnd">
              <a:solidFill>
                <a:schemeClr val="accent2">
                  <a:lumMod val="60000"/>
                </a:schemeClr>
              </a:solidFill>
              <a:round/>
            </a:ln>
            <a:effectLst/>
          </c:spPr>
          <c:marker>
            <c:symbol val="none"/>
          </c:marker>
          <c:val>
            <c:numRef>
              <c:f>Sheet1!$C$31:$N$31</c:f>
              <c:numCache>
                <c:formatCode>0.000</c:formatCode>
                <c:ptCount val="12"/>
                <c:pt idx="0">
                  <c:v>37.389165544097992</c:v>
                </c:pt>
                <c:pt idx="1">
                  <c:v>35.990310312571928</c:v>
                </c:pt>
                <c:pt idx="2">
                  <c:v>39.476173033656167</c:v>
                </c:pt>
                <c:pt idx="3">
                  <c:v>33.164386078705242</c:v>
                </c:pt>
                <c:pt idx="4">
                  <c:v>39.232239076991448</c:v>
                </c:pt>
                <c:pt idx="5">
                  <c:v>41.004279709196801</c:v>
                </c:pt>
                <c:pt idx="6">
                  <c:v>25.355180094816035</c:v>
                </c:pt>
                <c:pt idx="7">
                  <c:v>23.047595102912471</c:v>
                </c:pt>
                <c:pt idx="8">
                  <c:v>21.301426196177434</c:v>
                </c:pt>
                <c:pt idx="9">
                  <c:v>21.754122509980704</c:v>
                </c:pt>
                <c:pt idx="10">
                  <c:v>20.131535482031122</c:v>
                </c:pt>
                <c:pt idx="11">
                  <c:v>17.280749988709143</c:v>
                </c:pt>
              </c:numCache>
            </c:numRef>
          </c:val>
          <c:smooth val="0"/>
          <c:extLst>
            <c:ext xmlns:c16="http://schemas.microsoft.com/office/drawing/2014/chart" uri="{C3380CC4-5D6E-409C-BE32-E72D297353CC}">
              <c16:uniqueId val="{00000007-E451-4D4F-B72B-61D5A364C362}"/>
            </c:ext>
          </c:extLst>
        </c:ser>
        <c:dLbls>
          <c:showLegendKey val="0"/>
          <c:showVal val="0"/>
          <c:showCatName val="0"/>
          <c:showSerName val="0"/>
          <c:showPercent val="0"/>
          <c:showBubbleSize val="0"/>
        </c:dLbls>
        <c:smooth val="0"/>
        <c:axId val="404041640"/>
        <c:axId val="289367416"/>
      </c:lineChart>
      <c:catAx>
        <c:axId val="4040416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289367416"/>
        <c:crosses val="autoZero"/>
        <c:auto val="1"/>
        <c:lblAlgn val="ctr"/>
        <c:lblOffset val="100"/>
        <c:noMultiLvlLbl val="0"/>
      </c:catAx>
      <c:valAx>
        <c:axId val="2893674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r>
                  <a:rPr lang="en-US" sz="1050" b="1"/>
                  <a:t>GWh/month</a:t>
                </a:r>
              </a:p>
            </c:rich>
          </c:tx>
          <c:layout>
            <c:manualLayout>
              <c:xMode val="edge"/>
              <c:yMode val="edge"/>
              <c:x val="2.7777777777777776E-2"/>
              <c:y val="0.32952938174394864"/>
            </c:manualLayout>
          </c:layout>
          <c:overlay val="0"/>
          <c:spPr>
            <a:noFill/>
            <a:ln>
              <a:noFill/>
            </a:ln>
            <a:effectLst/>
          </c:sp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404041640"/>
        <c:crosses val="autoZero"/>
        <c:crossBetween val="between"/>
      </c:valAx>
      <c:spPr>
        <a:solidFill>
          <a:schemeClr val="bg1"/>
        </a:solidFill>
        <a:ln>
          <a:noFill/>
        </a:ln>
        <a:effectLst/>
      </c:spPr>
    </c:plotArea>
    <c:legend>
      <c:legendPos val="b"/>
      <c:layout>
        <c:manualLayout>
          <c:xMode val="edge"/>
          <c:yMode val="edge"/>
          <c:x val="0.13237106340377464"/>
          <c:y val="0.89409667541557303"/>
          <c:w val="0.74780492463536163"/>
          <c:h val="7.8125546806649168E-2"/>
        </c:manualLayout>
      </c:layout>
      <c:overlay val="0"/>
      <c:spPr>
        <a:solidFill>
          <a:schemeClr val="bg1"/>
        </a:solid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lumMod val="85000"/>
      </a:schemeClr>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2919" cy="341064"/>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5624596" y="1"/>
            <a:ext cx="4302919" cy="341064"/>
          </a:xfrm>
          <a:prstGeom prst="rect">
            <a:avLst/>
          </a:prstGeom>
        </p:spPr>
        <p:txBody>
          <a:bodyPr vert="horz" lIns="91440" tIns="45720" rIns="91440" bIns="45720" rtlCol="0"/>
          <a:lstStyle>
            <a:lvl1pPr algn="r">
              <a:defRPr sz="1200"/>
            </a:lvl1pPr>
          </a:lstStyle>
          <a:p>
            <a:fld id="{0D865C35-2AC1-4B14-BFFF-986383B1EDD3}" type="datetimeFigureOut">
              <a:rPr lang="en-ZA" smtClean="0"/>
              <a:t>2018/01/29</a:t>
            </a:fld>
            <a:endParaRPr lang="en-ZA" dirty="0"/>
          </a:p>
        </p:txBody>
      </p:sp>
      <p:sp>
        <p:nvSpPr>
          <p:cNvPr id="4" name="Footer Placeholder 3"/>
          <p:cNvSpPr>
            <a:spLocks noGrp="1"/>
          </p:cNvSpPr>
          <p:nvPr>
            <p:ph type="ftr" sz="quarter" idx="2"/>
          </p:nvPr>
        </p:nvSpPr>
        <p:spPr>
          <a:xfrm>
            <a:off x="0" y="6456612"/>
            <a:ext cx="4302919" cy="341063"/>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5624596" y="6456612"/>
            <a:ext cx="4302919" cy="341063"/>
          </a:xfrm>
          <a:prstGeom prst="rect">
            <a:avLst/>
          </a:prstGeom>
        </p:spPr>
        <p:txBody>
          <a:bodyPr vert="horz" lIns="91440" tIns="45720" rIns="91440" bIns="45720" rtlCol="0" anchor="b"/>
          <a:lstStyle>
            <a:lvl1pPr algn="r">
              <a:defRPr sz="1200"/>
            </a:lvl1pPr>
          </a:lstStyle>
          <a:p>
            <a:fld id="{445B41EB-ACAB-491B-99FA-DBE8E5917E27}" type="slidenum">
              <a:rPr lang="en-ZA" smtClean="0"/>
              <a:t>‹#›</a:t>
            </a:fld>
            <a:endParaRPr lang="en-ZA" dirty="0"/>
          </a:p>
        </p:txBody>
      </p:sp>
    </p:spTree>
    <p:extLst>
      <p:ext uri="{BB962C8B-B14F-4D97-AF65-F5344CB8AC3E}">
        <p14:creationId xmlns:p14="http://schemas.microsoft.com/office/powerpoint/2010/main" val="716014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2919" cy="341064"/>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5624596" y="1"/>
            <a:ext cx="4302919" cy="341064"/>
          </a:xfrm>
          <a:prstGeom prst="rect">
            <a:avLst/>
          </a:prstGeom>
        </p:spPr>
        <p:txBody>
          <a:bodyPr vert="horz" lIns="91440" tIns="45720" rIns="91440" bIns="45720" rtlCol="0"/>
          <a:lstStyle>
            <a:lvl1pPr algn="r">
              <a:defRPr sz="1200"/>
            </a:lvl1pPr>
          </a:lstStyle>
          <a:p>
            <a:fld id="{D58ED7D1-EDB0-4220-B78A-46ADB4CA27F0}" type="datetimeFigureOut">
              <a:rPr lang="en-ZA" smtClean="0"/>
              <a:t>2018/01/29</a:t>
            </a:fld>
            <a:endParaRPr lang="en-ZA" dirty="0"/>
          </a:p>
        </p:txBody>
      </p:sp>
      <p:sp>
        <p:nvSpPr>
          <p:cNvPr id="4" name="Slide Image Placeholder 3"/>
          <p:cNvSpPr>
            <a:spLocks noGrp="1" noRot="1" noChangeAspect="1"/>
          </p:cNvSpPr>
          <p:nvPr>
            <p:ph type="sldImg" idx="2"/>
          </p:nvPr>
        </p:nvSpPr>
        <p:spPr>
          <a:xfrm>
            <a:off x="3435350" y="849313"/>
            <a:ext cx="3059113" cy="229393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992982" y="3271381"/>
            <a:ext cx="7943850" cy="267658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6456612"/>
            <a:ext cx="4302919" cy="341063"/>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5624596" y="6456612"/>
            <a:ext cx="4302919" cy="341063"/>
          </a:xfrm>
          <a:prstGeom prst="rect">
            <a:avLst/>
          </a:prstGeom>
        </p:spPr>
        <p:txBody>
          <a:bodyPr vert="horz" lIns="91440" tIns="45720" rIns="91440" bIns="45720" rtlCol="0" anchor="b"/>
          <a:lstStyle>
            <a:lvl1pPr algn="r">
              <a:defRPr sz="1200"/>
            </a:lvl1pPr>
          </a:lstStyle>
          <a:p>
            <a:fld id="{1865CC48-ECC4-4A0C-94FE-2DA2AD86A056}" type="slidenum">
              <a:rPr lang="en-ZA" smtClean="0"/>
              <a:t>‹#›</a:t>
            </a:fld>
            <a:endParaRPr lang="en-ZA" dirty="0"/>
          </a:p>
        </p:txBody>
      </p:sp>
    </p:spTree>
    <p:extLst>
      <p:ext uri="{BB962C8B-B14F-4D97-AF65-F5344CB8AC3E}">
        <p14:creationId xmlns:p14="http://schemas.microsoft.com/office/powerpoint/2010/main" val="3390934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100501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cs typeface="+mn-cs"/>
              </a:defRPr>
            </a:lvl1pPr>
          </a:lstStyle>
          <a:p>
            <a:pPr>
              <a:defRPr/>
            </a:pPr>
            <a:fld id="{76AE3A14-D1F7-4FF1-942C-F15B0E6FA3F6}" type="datetimeFigureOut">
              <a:rPr lang="en-US"/>
              <a:pPr>
                <a:defRPr/>
              </a:pPr>
              <a:t>2018/01/29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latin typeface="Calibri" panose="020F0502020204030204" pitchFamily="34" charset="0"/>
                <a:cs typeface="Arial" panose="020B0604020202020204" pitchFamily="34" charset="0"/>
              </a:defRPr>
            </a:lvl1pPr>
          </a:lstStyle>
          <a:p>
            <a:pPr>
              <a:defRPr/>
            </a:pPr>
            <a:fld id="{1B8F5B67-BC31-4BB8-886B-173367E6D3A8}" type="slidenum">
              <a:rPr lang="en-US" altLang="en-US"/>
              <a:pPr>
                <a:defRPr/>
              </a:pPr>
              <a:t>‹#›</a:t>
            </a:fld>
            <a:endParaRPr lang="en-US" altLang="en-US" dirty="0"/>
          </a:p>
        </p:txBody>
      </p:sp>
    </p:spTree>
    <p:extLst>
      <p:ext uri="{BB962C8B-B14F-4D97-AF65-F5344CB8AC3E}">
        <p14:creationId xmlns:p14="http://schemas.microsoft.com/office/powerpoint/2010/main" val="3880574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cs typeface="+mn-cs"/>
              </a:defRPr>
            </a:lvl1pPr>
          </a:lstStyle>
          <a:p>
            <a:pPr>
              <a:defRPr/>
            </a:pPr>
            <a:fld id="{1165585C-0E1F-4AF6-99D6-226600BE5C21}" type="datetimeFigureOut">
              <a:rPr lang="en-US"/>
              <a:pPr>
                <a:defRPr/>
              </a:pPr>
              <a:t>2018/01/29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latin typeface="Calibri" panose="020F0502020204030204" pitchFamily="34" charset="0"/>
                <a:cs typeface="Arial" panose="020B0604020202020204" pitchFamily="34" charset="0"/>
              </a:defRPr>
            </a:lvl1pPr>
          </a:lstStyle>
          <a:p>
            <a:pPr>
              <a:defRPr/>
            </a:pPr>
            <a:fld id="{E5BE9248-8009-4D9A-BA3A-ACEA5A797173}" type="slidenum">
              <a:rPr lang="en-US" altLang="en-US"/>
              <a:pPr>
                <a:defRPr/>
              </a:pPr>
              <a:t>‹#›</a:t>
            </a:fld>
            <a:endParaRPr lang="en-US" altLang="en-US" dirty="0"/>
          </a:p>
        </p:txBody>
      </p:sp>
    </p:spTree>
    <p:extLst>
      <p:ext uri="{BB962C8B-B14F-4D97-AF65-F5344CB8AC3E}">
        <p14:creationId xmlns:p14="http://schemas.microsoft.com/office/powerpoint/2010/main" val="2712776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cs typeface="+mn-cs"/>
              </a:defRPr>
            </a:lvl1pPr>
          </a:lstStyle>
          <a:p>
            <a:pPr>
              <a:defRPr/>
            </a:pPr>
            <a:fld id="{CEAF1AC7-75C7-44B1-B01E-244158A60B9C}" type="datetimeFigureOut">
              <a:rPr lang="en-US"/>
              <a:pPr>
                <a:defRPr/>
              </a:pPr>
              <a:t>2018/01/29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latin typeface="Calibri" panose="020F0502020204030204" pitchFamily="34" charset="0"/>
                <a:cs typeface="Arial" panose="020B0604020202020204" pitchFamily="34" charset="0"/>
              </a:defRPr>
            </a:lvl1pPr>
          </a:lstStyle>
          <a:p>
            <a:pPr>
              <a:defRPr/>
            </a:pPr>
            <a:fld id="{EDE98B98-64FC-48B7-8E14-0F1E460A8099}" type="slidenum">
              <a:rPr lang="en-US" altLang="en-US"/>
              <a:pPr>
                <a:defRPr/>
              </a:pPr>
              <a:t>‹#›</a:t>
            </a:fld>
            <a:endParaRPr lang="en-US" altLang="en-US" dirty="0"/>
          </a:p>
        </p:txBody>
      </p:sp>
    </p:spTree>
    <p:extLst>
      <p:ext uri="{BB962C8B-B14F-4D97-AF65-F5344CB8AC3E}">
        <p14:creationId xmlns:p14="http://schemas.microsoft.com/office/powerpoint/2010/main" val="729841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cs typeface="+mn-cs"/>
              </a:defRPr>
            </a:lvl1pPr>
          </a:lstStyle>
          <a:p>
            <a:pPr>
              <a:defRPr/>
            </a:pPr>
            <a:fld id="{F5B4D783-A665-45AB-94A2-BADD282339D2}" type="datetimeFigureOut">
              <a:rPr lang="en-US"/>
              <a:pPr>
                <a:defRPr/>
              </a:pPr>
              <a:t>2018/01/29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latin typeface="Calibri" panose="020F0502020204030204" pitchFamily="34" charset="0"/>
                <a:cs typeface="Arial" panose="020B0604020202020204" pitchFamily="34" charset="0"/>
              </a:defRPr>
            </a:lvl1pPr>
          </a:lstStyle>
          <a:p>
            <a:pPr>
              <a:defRPr/>
            </a:pPr>
            <a:fld id="{00574BB2-48CC-40A8-BF08-2589F032CA65}" type="slidenum">
              <a:rPr lang="en-US" altLang="en-US"/>
              <a:pPr>
                <a:defRPr/>
              </a:pPr>
              <a:t>‹#›</a:t>
            </a:fld>
            <a:endParaRPr lang="en-US" altLang="en-US" dirty="0"/>
          </a:p>
        </p:txBody>
      </p:sp>
    </p:spTree>
    <p:extLst>
      <p:ext uri="{BB962C8B-B14F-4D97-AF65-F5344CB8AC3E}">
        <p14:creationId xmlns:p14="http://schemas.microsoft.com/office/powerpoint/2010/main" val="1738016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cs typeface="+mn-cs"/>
              </a:defRPr>
            </a:lvl1pPr>
          </a:lstStyle>
          <a:p>
            <a:pPr>
              <a:defRPr/>
            </a:pPr>
            <a:fld id="{76D4997B-D25E-48A9-8410-AAECBDB37CB0}" type="datetimeFigureOut">
              <a:rPr lang="en-US"/>
              <a:pPr>
                <a:defRPr/>
              </a:pPr>
              <a:t>2018/01/29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latin typeface="Calibri" panose="020F0502020204030204" pitchFamily="34" charset="0"/>
                <a:cs typeface="Arial" panose="020B0604020202020204" pitchFamily="34" charset="0"/>
              </a:defRPr>
            </a:lvl1pPr>
          </a:lstStyle>
          <a:p>
            <a:pPr>
              <a:defRPr/>
            </a:pPr>
            <a:fld id="{0220D22E-DA1D-4597-A4E1-E45B00E8C0AE}" type="slidenum">
              <a:rPr lang="en-US" altLang="en-US"/>
              <a:pPr>
                <a:defRPr/>
              </a:pPr>
              <a:t>‹#›</a:t>
            </a:fld>
            <a:endParaRPr lang="en-US" altLang="en-US" dirty="0"/>
          </a:p>
        </p:txBody>
      </p:sp>
    </p:spTree>
    <p:extLst>
      <p:ext uri="{BB962C8B-B14F-4D97-AF65-F5344CB8AC3E}">
        <p14:creationId xmlns:p14="http://schemas.microsoft.com/office/powerpoint/2010/main" val="655266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cs typeface="+mn-cs"/>
              </a:defRPr>
            </a:lvl1pPr>
          </a:lstStyle>
          <a:p>
            <a:pPr>
              <a:defRPr/>
            </a:pPr>
            <a:fld id="{92EEE2EA-2BAC-4EE0-B860-8E2DEA9B2123}" type="datetimeFigureOut">
              <a:rPr lang="en-US"/>
              <a:pPr>
                <a:defRPr/>
              </a:pPr>
              <a:t>2018/01/29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latin typeface="Calibri" panose="020F0502020204030204" pitchFamily="34" charset="0"/>
                <a:cs typeface="Arial" panose="020B0604020202020204" pitchFamily="34" charset="0"/>
              </a:defRPr>
            </a:lvl1pPr>
          </a:lstStyle>
          <a:p>
            <a:pPr>
              <a:defRPr/>
            </a:pPr>
            <a:fld id="{A0CDC69A-5FAB-4314-AA5A-72A281281410}" type="slidenum">
              <a:rPr lang="en-US" altLang="en-US"/>
              <a:pPr>
                <a:defRPr/>
              </a:pPr>
              <a:t>‹#›</a:t>
            </a:fld>
            <a:endParaRPr lang="en-US" altLang="en-US" dirty="0"/>
          </a:p>
        </p:txBody>
      </p:sp>
    </p:spTree>
    <p:extLst>
      <p:ext uri="{BB962C8B-B14F-4D97-AF65-F5344CB8AC3E}">
        <p14:creationId xmlns:p14="http://schemas.microsoft.com/office/powerpoint/2010/main" val="1515142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cs typeface="+mn-cs"/>
              </a:defRPr>
            </a:lvl1pPr>
          </a:lstStyle>
          <a:p>
            <a:pPr>
              <a:defRPr/>
            </a:pPr>
            <a:fld id="{2A19A440-010B-411A-86E7-54018A96696D}" type="datetimeFigureOut">
              <a:rPr lang="en-US"/>
              <a:pPr>
                <a:defRPr/>
              </a:pPr>
              <a:t>2018/01/29</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latin typeface="Calibri" panose="020F0502020204030204" pitchFamily="34" charset="0"/>
                <a:cs typeface="Arial" panose="020B0604020202020204" pitchFamily="34" charset="0"/>
              </a:defRPr>
            </a:lvl1pPr>
          </a:lstStyle>
          <a:p>
            <a:pPr>
              <a:defRPr/>
            </a:pPr>
            <a:fld id="{9921D6AC-38CA-46F0-8386-6810902C201E}" type="slidenum">
              <a:rPr lang="en-US" altLang="en-US"/>
              <a:pPr>
                <a:defRPr/>
              </a:pPr>
              <a:t>‹#›</a:t>
            </a:fld>
            <a:endParaRPr lang="en-US" altLang="en-US" dirty="0"/>
          </a:p>
        </p:txBody>
      </p:sp>
    </p:spTree>
    <p:extLst>
      <p:ext uri="{BB962C8B-B14F-4D97-AF65-F5344CB8AC3E}">
        <p14:creationId xmlns:p14="http://schemas.microsoft.com/office/powerpoint/2010/main" val="1428235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cs typeface="+mn-cs"/>
              </a:defRPr>
            </a:lvl1pPr>
          </a:lstStyle>
          <a:p>
            <a:pPr>
              <a:defRPr/>
            </a:pPr>
            <a:fld id="{410B7644-B752-49C8-B87E-D9B52AF5B553}" type="datetimeFigureOut">
              <a:rPr lang="en-US"/>
              <a:pPr>
                <a:defRPr/>
              </a:pPr>
              <a:t>2018/01/29</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latin typeface="Calibri" panose="020F0502020204030204" pitchFamily="34" charset="0"/>
                <a:cs typeface="Arial" panose="020B0604020202020204" pitchFamily="34" charset="0"/>
              </a:defRPr>
            </a:lvl1pPr>
          </a:lstStyle>
          <a:p>
            <a:pPr>
              <a:defRPr/>
            </a:pPr>
            <a:fld id="{598456ED-0C6A-4997-BC3E-8E335E254124}" type="slidenum">
              <a:rPr lang="en-US" altLang="en-US"/>
              <a:pPr>
                <a:defRPr/>
              </a:pPr>
              <a:t>‹#›</a:t>
            </a:fld>
            <a:endParaRPr lang="en-US" altLang="en-US" dirty="0"/>
          </a:p>
        </p:txBody>
      </p:sp>
    </p:spTree>
    <p:extLst>
      <p:ext uri="{BB962C8B-B14F-4D97-AF65-F5344CB8AC3E}">
        <p14:creationId xmlns:p14="http://schemas.microsoft.com/office/powerpoint/2010/main" val="2126342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cs typeface="+mn-cs"/>
              </a:defRPr>
            </a:lvl1pPr>
          </a:lstStyle>
          <a:p>
            <a:pPr>
              <a:defRPr/>
            </a:pPr>
            <a:fld id="{5317481C-6923-468F-8691-612978CB12F7}" type="datetimeFigureOut">
              <a:rPr lang="en-US"/>
              <a:pPr>
                <a:defRPr/>
              </a:pPr>
              <a:t>2018/01/29</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latin typeface="Calibri" panose="020F0502020204030204" pitchFamily="34" charset="0"/>
                <a:cs typeface="Arial" panose="020B0604020202020204" pitchFamily="34" charset="0"/>
              </a:defRPr>
            </a:lvl1pPr>
          </a:lstStyle>
          <a:p>
            <a:pPr>
              <a:defRPr/>
            </a:pPr>
            <a:fld id="{178795DC-5C6D-4F54-864D-DA872082B151}" type="slidenum">
              <a:rPr lang="en-US" altLang="en-US"/>
              <a:pPr>
                <a:defRPr/>
              </a:pPr>
              <a:t>‹#›</a:t>
            </a:fld>
            <a:endParaRPr lang="en-US" altLang="en-US" dirty="0"/>
          </a:p>
        </p:txBody>
      </p:sp>
    </p:spTree>
    <p:extLst>
      <p:ext uri="{BB962C8B-B14F-4D97-AF65-F5344CB8AC3E}">
        <p14:creationId xmlns:p14="http://schemas.microsoft.com/office/powerpoint/2010/main" val="2178418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cs typeface="+mn-cs"/>
              </a:defRPr>
            </a:lvl1pPr>
          </a:lstStyle>
          <a:p>
            <a:pPr>
              <a:defRPr/>
            </a:pPr>
            <a:fld id="{674046EE-0EE6-4139-9260-FA23EDC6CDAB}" type="datetimeFigureOut">
              <a:rPr lang="en-US"/>
              <a:pPr>
                <a:defRPr/>
              </a:pPr>
              <a:t>2018/01/29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latin typeface="Calibri" panose="020F0502020204030204" pitchFamily="34" charset="0"/>
                <a:cs typeface="Arial" panose="020B0604020202020204" pitchFamily="34" charset="0"/>
              </a:defRPr>
            </a:lvl1pPr>
          </a:lstStyle>
          <a:p>
            <a:pPr>
              <a:defRPr/>
            </a:pPr>
            <a:fld id="{9513E606-5A05-41FC-B1FD-F5AA7D983EFE}" type="slidenum">
              <a:rPr lang="en-US" altLang="en-US"/>
              <a:pPr>
                <a:defRPr/>
              </a:pPr>
              <a:t>‹#›</a:t>
            </a:fld>
            <a:endParaRPr lang="en-US" altLang="en-US" dirty="0"/>
          </a:p>
        </p:txBody>
      </p:sp>
    </p:spTree>
    <p:extLst>
      <p:ext uri="{BB962C8B-B14F-4D97-AF65-F5344CB8AC3E}">
        <p14:creationId xmlns:p14="http://schemas.microsoft.com/office/powerpoint/2010/main" val="3825765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itchFamily="34" charset="0"/>
                <a:cs typeface="+mn-cs"/>
              </a:defRPr>
            </a:lvl1pPr>
          </a:lstStyle>
          <a:p>
            <a:pPr>
              <a:defRPr/>
            </a:pPr>
            <a:fld id="{FB0F2626-29CA-4C1E-9D23-D72761B3C513}" type="datetimeFigureOut">
              <a:rPr lang="en-US"/>
              <a:pPr>
                <a:defRPr/>
              </a:pPr>
              <a:t>2018/01/29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smtClean="0">
                <a:latin typeface="Calibri" panose="020F0502020204030204" pitchFamily="34" charset="0"/>
                <a:cs typeface="Arial" panose="020B0604020202020204" pitchFamily="34" charset="0"/>
              </a:defRPr>
            </a:lvl1pPr>
          </a:lstStyle>
          <a:p>
            <a:pPr>
              <a:defRPr/>
            </a:pPr>
            <a:fld id="{B3754A25-D373-4572-B1AC-CAF63B00897E}" type="slidenum">
              <a:rPr lang="en-US" altLang="en-US"/>
              <a:pPr>
                <a:defRPr/>
              </a:pPr>
              <a:t>‹#›</a:t>
            </a:fld>
            <a:endParaRPr lang="en-US" altLang="en-US" dirty="0"/>
          </a:p>
        </p:txBody>
      </p:sp>
    </p:spTree>
    <p:extLst>
      <p:ext uri="{BB962C8B-B14F-4D97-AF65-F5344CB8AC3E}">
        <p14:creationId xmlns:p14="http://schemas.microsoft.com/office/powerpoint/2010/main" val="4113446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DWS Slide Pages1.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09010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6"/>
          <p:cNvSpPr txBox="1">
            <a:spLocks noChangeArrowheads="1"/>
          </p:cNvSpPr>
          <p:nvPr/>
        </p:nvSpPr>
        <p:spPr bwMode="auto">
          <a:xfrm>
            <a:off x="1449388" y="2251075"/>
            <a:ext cx="508952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dirty="0">
                <a:ln>
                  <a:noFill/>
                </a:ln>
                <a:solidFill>
                  <a:schemeClr val="bg1"/>
                </a:solidFill>
                <a:effectLst/>
                <a:uLnTx/>
                <a:uFillTx/>
                <a:latin typeface="Gill Sans MT" panose="020B0502020104020203" pitchFamily="34" charset="0"/>
                <a:ea typeface="ＭＳ Ｐゴシック" panose="020B0600070205080204" pitchFamily="34" charset="-128"/>
              </a:rPr>
              <a:t>PRESENTATION TITLE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schemeClr val="bg1"/>
              </a:solidFill>
              <a:effectLst/>
              <a:uLnTx/>
              <a:uFillTx/>
              <a:latin typeface="Gill Sans" charset="0"/>
              <a:ea typeface="ＭＳ Ｐゴシック" panose="020B0600070205080204" pitchFamily="34"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a:ln>
                  <a:noFill/>
                </a:ln>
                <a:solidFill>
                  <a:schemeClr val="bg1"/>
                </a:solidFill>
                <a:effectLst/>
                <a:uLnTx/>
                <a:uFillTx/>
                <a:latin typeface="Gill Sans Light" charset="0"/>
                <a:ea typeface="ＭＳ Ｐゴシック" panose="020B0600070205080204" pitchFamily="34" charset="-128"/>
              </a:rPr>
              <a:t>Presented by:</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a:ln>
                  <a:noFill/>
                </a:ln>
                <a:solidFill>
                  <a:schemeClr val="bg1"/>
                </a:solidFill>
                <a:effectLst/>
                <a:uLnTx/>
                <a:uFillTx/>
                <a:latin typeface="Gill Sans Light" charset="0"/>
                <a:ea typeface="ＭＳ Ｐゴシック" panose="020B0600070205080204" pitchFamily="34" charset="-128"/>
              </a:rPr>
              <a:t>Name Surname</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a:ln>
                  <a:noFill/>
                </a:ln>
                <a:solidFill>
                  <a:schemeClr val="bg1"/>
                </a:solidFill>
                <a:effectLst/>
                <a:uLnTx/>
                <a:uFillTx/>
                <a:latin typeface="Gill Sans Light" charset="0"/>
                <a:ea typeface="ＭＳ Ｐゴシック" panose="020B0600070205080204" pitchFamily="34" charset="-128"/>
              </a:rPr>
              <a:t>Directorate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400" b="0" i="0" u="none" strike="noStrike" kern="0" cap="none" spc="0" normalizeH="0" baseline="0" noProof="0" dirty="0">
              <a:ln>
                <a:noFill/>
              </a:ln>
              <a:solidFill>
                <a:schemeClr val="bg1"/>
              </a:solidFill>
              <a:effectLst/>
              <a:uLnTx/>
              <a:uFillTx/>
              <a:latin typeface="Gill Sans Light" charset="0"/>
              <a:ea typeface="ＭＳ Ｐゴシック" panose="020B0600070205080204" pitchFamily="34"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dirty="0">
                <a:ln>
                  <a:noFill/>
                </a:ln>
                <a:solidFill>
                  <a:schemeClr val="bg1"/>
                </a:solidFill>
                <a:effectLst/>
                <a:uLnTx/>
                <a:uFillTx/>
                <a:latin typeface="Gill Sans Light" charset="0"/>
                <a:ea typeface="ＭＳ Ｐゴシック" panose="020B0600070205080204" pitchFamily="34" charset="-128"/>
              </a:rPr>
              <a:t>Date</a:t>
            </a:r>
          </a:p>
        </p:txBody>
      </p:sp>
      <p:pic>
        <p:nvPicPr>
          <p:cNvPr id="15363" name="Picture 1" descr="DWS Slide Cover3.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1" descr="DWS Slide Cover pic4.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512888"/>
            <a:ext cx="9180513"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2431877" y="1507394"/>
            <a:ext cx="6571446" cy="1354068"/>
          </a:xfrm>
          <a:prstGeom prst="rect">
            <a:avLst/>
          </a:prstGeom>
        </p:spPr>
        <p:txBody>
          <a:bodyPr/>
          <a:lstStyle>
            <a:lvl1pPr algn="ctr" defTabSz="457189"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189"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189"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189"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189"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189" algn="ctr" defTabSz="457189" rtl="0" fontAlgn="base">
              <a:spcBef>
                <a:spcPct val="0"/>
              </a:spcBef>
              <a:spcAft>
                <a:spcPct val="0"/>
              </a:spcAft>
              <a:defRPr sz="4400">
                <a:solidFill>
                  <a:schemeClr val="tx1"/>
                </a:solidFill>
                <a:latin typeface="Calibri" pitchFamily="34" charset="0"/>
              </a:defRPr>
            </a:lvl6pPr>
            <a:lvl7pPr marL="914377" algn="ctr" defTabSz="457189" rtl="0" fontAlgn="base">
              <a:spcBef>
                <a:spcPct val="0"/>
              </a:spcBef>
              <a:spcAft>
                <a:spcPct val="0"/>
              </a:spcAft>
              <a:defRPr sz="4400">
                <a:solidFill>
                  <a:schemeClr val="tx1"/>
                </a:solidFill>
                <a:latin typeface="Calibri" pitchFamily="34" charset="0"/>
              </a:defRPr>
            </a:lvl7pPr>
            <a:lvl8pPr marL="1371566" algn="ctr" defTabSz="457189" rtl="0" fontAlgn="base">
              <a:spcBef>
                <a:spcPct val="0"/>
              </a:spcBef>
              <a:spcAft>
                <a:spcPct val="0"/>
              </a:spcAft>
              <a:defRPr sz="4400">
                <a:solidFill>
                  <a:schemeClr val="tx1"/>
                </a:solidFill>
                <a:latin typeface="Calibri" pitchFamily="34" charset="0"/>
              </a:defRPr>
            </a:lvl8pPr>
            <a:lvl9pPr marL="1828754" algn="ctr" defTabSz="457189" rtl="0" fontAlgn="base">
              <a:spcBef>
                <a:spcPct val="0"/>
              </a:spcBef>
              <a:spcAft>
                <a:spcPct val="0"/>
              </a:spcAft>
              <a:defRPr sz="4400">
                <a:solidFill>
                  <a:schemeClr val="tx1"/>
                </a:solidFill>
                <a:latin typeface="Calibri" pitchFamily="34" charset="0"/>
              </a:defRPr>
            </a:lvl9pPr>
          </a:lstStyle>
          <a:p>
            <a:r>
              <a:rPr lang="en-ZA" sz="2800" b="1" dirty="0">
                <a:latin typeface="Arial" panose="020B0604020202020204" pitchFamily="34" charset="0"/>
                <a:cs typeface="Arial" panose="020B0604020202020204" pitchFamily="34" charset="0"/>
              </a:rPr>
              <a:t>WP 11004: PSC MEETING 3, </a:t>
            </a:r>
            <a:br>
              <a:rPr lang="en-ZA" sz="2800" b="1" dirty="0">
                <a:latin typeface="Arial" panose="020B0604020202020204" pitchFamily="34" charset="0"/>
                <a:cs typeface="Arial" panose="020B0604020202020204" pitchFamily="34" charset="0"/>
              </a:rPr>
            </a:br>
            <a:r>
              <a:rPr lang="en-ZA" sz="2800" b="1" dirty="0">
                <a:latin typeface="Arial" panose="020B0604020202020204" pitchFamily="34" charset="0"/>
                <a:cs typeface="Arial" panose="020B0604020202020204" pitchFamily="34" charset="0"/>
              </a:rPr>
              <a:t>13 February 2018</a:t>
            </a:r>
            <a:br>
              <a:rPr lang="en-ZA" sz="3200" dirty="0">
                <a:latin typeface="Arial" panose="020B0604020202020204" pitchFamily="34" charset="0"/>
                <a:cs typeface="Arial" panose="020B0604020202020204" pitchFamily="34" charset="0"/>
              </a:rPr>
            </a:br>
            <a:br>
              <a:rPr lang="en-ZA" sz="3200" dirty="0">
                <a:latin typeface="Arial" panose="020B0604020202020204" pitchFamily="34" charset="0"/>
                <a:cs typeface="Arial" panose="020B0604020202020204" pitchFamily="34" charset="0"/>
              </a:rPr>
            </a:br>
            <a:endParaRPr lang="en-ZA" sz="3200" dirty="0">
              <a:latin typeface="Arial" panose="020B0604020202020204" pitchFamily="34" charset="0"/>
              <a:cs typeface="Arial" panose="020B0604020202020204" pitchFamily="34" charset="0"/>
            </a:endParaRPr>
          </a:p>
        </p:txBody>
      </p:sp>
      <p:sp>
        <p:nvSpPr>
          <p:cNvPr id="8" name="Subtitle 2"/>
          <p:cNvSpPr txBox="1">
            <a:spLocks/>
          </p:cNvSpPr>
          <p:nvPr/>
        </p:nvSpPr>
        <p:spPr>
          <a:xfrm>
            <a:off x="2431877" y="2552018"/>
            <a:ext cx="6773164" cy="3779286"/>
          </a:xfrm>
          <a:prstGeom prst="rect">
            <a:avLst/>
          </a:prstGeom>
        </p:spPr>
        <p:txBody>
          <a:bodyPr/>
          <a:lstStyle>
            <a:lvl1pPr marL="342891" indent="-342891" algn="l" defTabSz="457189"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32" indent="-285744" algn="l" defTabSz="457189"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2971" indent="-228594" algn="l" defTabSz="457189"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160" indent="-228594" algn="l" defTabSz="457189"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349" indent="-228594" algn="l" defTabSz="457189"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3000" b="1" dirty="0">
                <a:solidFill>
                  <a:schemeClr val="bg1"/>
                </a:solidFill>
                <a:latin typeface="Arial" panose="020B0604020202020204" pitchFamily="34" charset="0"/>
                <a:cs typeface="Arial" panose="020B0604020202020204" pitchFamily="34" charset="0"/>
              </a:rPr>
              <a:t>DETERMINATION OF WATER RESOURCE CLASSES AND RESOURCE QUALITY OBJECTIVES FOR THE WATER RESOURCES IN THE MZIMVUBU CATCHMENT:</a:t>
            </a:r>
          </a:p>
          <a:p>
            <a:pPr marL="0" indent="0" algn="ctr">
              <a:buNone/>
            </a:pPr>
            <a:r>
              <a:rPr lang="en-GB" sz="3000" b="1" dirty="0">
                <a:latin typeface="Arial" panose="020B0604020202020204" pitchFamily="34" charset="0"/>
                <a:cs typeface="Arial" panose="020B0604020202020204" pitchFamily="34" charset="0"/>
              </a:rPr>
              <a:t>MODELLING OF OPERATIONAL SCENARIOS – PHASE 2</a:t>
            </a:r>
          </a:p>
          <a:p>
            <a:pPr marL="0" indent="0" algn="ctr">
              <a:buNone/>
            </a:pPr>
            <a:endParaRPr lang="en-GB" sz="3000" b="1" dirty="0">
              <a:solidFill>
                <a:schemeClr val="bg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3955" y="1348836"/>
            <a:ext cx="1934292" cy="1450719"/>
          </a:xfrm>
          <a:prstGeom prst="rect">
            <a:avLst/>
          </a:prstGeom>
        </p:spPr>
      </p:pic>
      <p:pic>
        <p:nvPicPr>
          <p:cNvPr id="10" name="Picture 9"/>
          <p:cNvPicPr>
            <a:picLocks noChangeAspect="1"/>
          </p:cNvPicPr>
          <p:nvPr/>
        </p:nvPicPr>
        <p:blipFill>
          <a:blip r:embed="rId6" cstate="print">
            <a:extLst>
              <a:ext uri="{BEBA8EAE-BF5A-486C-A8C5-ECC9F3942E4B}">
                <a14:imgProps xmlns:a14="http://schemas.microsoft.com/office/drawing/2010/main">
                  <a14:imgLayer r:embed="rId7">
                    <a14:imgEffect>
                      <a14:saturation sat="115000"/>
                    </a14:imgEffect>
                  </a14:imgLayer>
                </a14:imgProps>
              </a:ext>
              <a:ext uri="{28A0092B-C50C-407E-A947-70E740481C1C}">
                <a14:useLocalDpi xmlns:a14="http://schemas.microsoft.com/office/drawing/2010/main" val="0"/>
              </a:ext>
            </a:extLst>
          </a:blip>
          <a:stretch>
            <a:fillRect/>
          </a:stretch>
        </p:blipFill>
        <p:spPr>
          <a:xfrm>
            <a:off x="155164" y="3027064"/>
            <a:ext cx="2276713" cy="1707535"/>
          </a:xfrm>
          <a:prstGeom prst="rect">
            <a:avLst/>
          </a:prstGeom>
        </p:spPr>
      </p:pic>
      <p:pic>
        <p:nvPicPr>
          <p:cNvPr id="11" name="Picture 4" descr="20160921_12535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5164" y="4946974"/>
            <a:ext cx="2276713" cy="1178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059724" y="5915648"/>
            <a:ext cx="6084276" cy="461665"/>
          </a:xfrm>
          <a:prstGeom prst="rect">
            <a:avLst/>
          </a:prstGeom>
          <a:noFill/>
        </p:spPr>
        <p:txBody>
          <a:bodyPr wrap="square" rtlCol="0">
            <a:spAutoFit/>
          </a:bodyPr>
          <a:lstStyle/>
          <a:p>
            <a:pPr algn="ctr"/>
            <a:r>
              <a:rPr lang="en-ZA" sz="2400" b="1" dirty="0">
                <a:solidFill>
                  <a:srgbClr val="FFFF00"/>
                </a:solidFill>
                <a:latin typeface="Arial" panose="020B0604020202020204" pitchFamily="34" charset="0"/>
                <a:cs typeface="Arial" panose="020B0604020202020204" pitchFamily="34" charset="0"/>
              </a:rPr>
              <a:t>Colin </a:t>
            </a:r>
            <a:r>
              <a:rPr lang="en-ZA" sz="2400" b="1" dirty="0" err="1">
                <a:solidFill>
                  <a:srgbClr val="FFFF00"/>
                </a:solidFill>
                <a:latin typeface="Arial" panose="020B0604020202020204" pitchFamily="34" charset="0"/>
                <a:cs typeface="Arial" panose="020B0604020202020204" pitchFamily="34" charset="0"/>
              </a:rPr>
              <a:t>Talanda</a:t>
            </a:r>
            <a:endParaRPr lang="en-ZA" sz="2400" b="1" u="sng"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2018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37389" y="211016"/>
            <a:ext cx="7430764" cy="523220"/>
          </a:xfrm>
          <a:prstGeom prst="rect">
            <a:avLst/>
          </a:prstGeom>
          <a:noFill/>
        </p:spPr>
        <p:txBody>
          <a:bodyPr wrap="square" rtlCol="0">
            <a:spAutoFit/>
          </a:bodyPr>
          <a:lstStyle/>
          <a:p>
            <a:pPr algn="ctr"/>
            <a:r>
              <a:rPr lang="en-ZA" sz="2800" b="1" dirty="0">
                <a:solidFill>
                  <a:srgbClr val="FF0000"/>
                </a:solidFill>
                <a:latin typeface="Arial" panose="020B0604020202020204" pitchFamily="34" charset="0"/>
                <a:cs typeface="Arial" panose="020B0604020202020204" pitchFamily="34" charset="0"/>
              </a:rPr>
              <a:t>SCENARIO RESULTS</a:t>
            </a:r>
          </a:p>
        </p:txBody>
      </p:sp>
      <p:pic>
        <p:nvPicPr>
          <p:cNvPr id="4" name="Picture 3"/>
          <p:cNvPicPr>
            <a:picLocks noChangeAspect="1"/>
          </p:cNvPicPr>
          <p:nvPr/>
        </p:nvPicPr>
        <p:blipFill rotWithShape="1">
          <a:blip r:embed="rId2"/>
          <a:srcRect l="21437" t="33809" r="2395" b="15389"/>
          <a:stretch/>
        </p:blipFill>
        <p:spPr>
          <a:xfrm>
            <a:off x="25400" y="3223259"/>
            <a:ext cx="9144000" cy="3261361"/>
          </a:xfrm>
          <a:prstGeom prst="rect">
            <a:avLst/>
          </a:prstGeom>
        </p:spPr>
      </p:pic>
      <p:pic>
        <p:nvPicPr>
          <p:cNvPr id="5" name="Picture 4"/>
          <p:cNvPicPr>
            <a:picLocks noChangeAspect="1"/>
          </p:cNvPicPr>
          <p:nvPr/>
        </p:nvPicPr>
        <p:blipFill rotWithShape="1">
          <a:blip r:embed="rId3"/>
          <a:srcRect l="23059" t="30656" r="5136" b="28712"/>
          <a:stretch/>
        </p:blipFill>
        <p:spPr>
          <a:xfrm>
            <a:off x="1203961" y="777241"/>
            <a:ext cx="7498080" cy="2286000"/>
          </a:xfrm>
          <a:prstGeom prst="rect">
            <a:avLst/>
          </a:prstGeom>
        </p:spPr>
      </p:pic>
    </p:spTree>
    <p:extLst>
      <p:ext uri="{BB962C8B-B14F-4D97-AF65-F5344CB8AC3E}">
        <p14:creationId xmlns:p14="http://schemas.microsoft.com/office/powerpoint/2010/main" val="3057383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37389" y="107984"/>
            <a:ext cx="7430764" cy="523220"/>
          </a:xfrm>
          <a:prstGeom prst="rect">
            <a:avLst/>
          </a:prstGeom>
          <a:noFill/>
        </p:spPr>
        <p:txBody>
          <a:bodyPr wrap="square" rtlCol="0">
            <a:spAutoFit/>
          </a:bodyPr>
          <a:lstStyle/>
          <a:p>
            <a:pPr algn="ctr"/>
            <a:r>
              <a:rPr lang="en-ZA" sz="2800" b="1" dirty="0">
                <a:solidFill>
                  <a:srgbClr val="FF0000"/>
                </a:solidFill>
                <a:latin typeface="Arial" panose="020B0604020202020204" pitchFamily="34" charset="0"/>
                <a:cs typeface="Arial" panose="020B0604020202020204" pitchFamily="34" charset="0"/>
              </a:rPr>
              <a:t>SCENARIO ENERGY RESULTS</a:t>
            </a:r>
          </a:p>
        </p:txBody>
      </p:sp>
      <p:graphicFrame>
        <p:nvGraphicFramePr>
          <p:cNvPr id="6" name="Chart 5"/>
          <p:cNvGraphicFramePr/>
          <p:nvPr>
            <p:extLst>
              <p:ext uri="{D42A27DB-BD31-4B8C-83A1-F6EECF244321}">
                <p14:modId xmlns:p14="http://schemas.microsoft.com/office/powerpoint/2010/main" val="1191623160"/>
              </p:ext>
            </p:extLst>
          </p:nvPr>
        </p:nvGraphicFramePr>
        <p:xfrm>
          <a:off x="2005510" y="759992"/>
          <a:ext cx="6191893" cy="29569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3248254824"/>
              </p:ext>
            </p:extLst>
          </p:nvPr>
        </p:nvGraphicFramePr>
        <p:xfrm>
          <a:off x="2005510" y="3716933"/>
          <a:ext cx="6191893" cy="25937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97547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2799" r="18101" b="3080"/>
          <a:stretch/>
        </p:blipFill>
        <p:spPr>
          <a:xfrm>
            <a:off x="1750535" y="846709"/>
            <a:ext cx="6318504" cy="5090679"/>
          </a:xfrm>
          <a:prstGeom prst="rect">
            <a:avLst/>
          </a:prstGeom>
        </p:spPr>
      </p:pic>
      <p:sp>
        <p:nvSpPr>
          <p:cNvPr id="6" name="TextBox 5"/>
          <p:cNvSpPr txBox="1"/>
          <p:nvPr/>
        </p:nvSpPr>
        <p:spPr>
          <a:xfrm>
            <a:off x="2893212" y="3022717"/>
            <a:ext cx="949234" cy="369332"/>
          </a:xfrm>
          <a:prstGeom prst="rect">
            <a:avLst/>
          </a:prstGeom>
          <a:solidFill>
            <a:schemeClr val="bg1">
              <a:alpha val="57000"/>
            </a:schemeClr>
          </a:solidFill>
        </p:spPr>
        <p:txBody>
          <a:bodyPr wrap="square" rtlCol="0">
            <a:spAutoFit/>
          </a:bodyPr>
          <a:lstStyle/>
          <a:p>
            <a:pPr algn="ctr"/>
            <a:r>
              <a:rPr lang="en-ZA" dirty="0"/>
              <a:t>4.8 km</a:t>
            </a:r>
          </a:p>
        </p:txBody>
      </p:sp>
      <p:sp>
        <p:nvSpPr>
          <p:cNvPr id="7" name="TextBox 6"/>
          <p:cNvSpPr txBox="1"/>
          <p:nvPr/>
        </p:nvSpPr>
        <p:spPr>
          <a:xfrm>
            <a:off x="6002172" y="3392049"/>
            <a:ext cx="949234" cy="369332"/>
          </a:xfrm>
          <a:prstGeom prst="rect">
            <a:avLst/>
          </a:prstGeom>
          <a:solidFill>
            <a:schemeClr val="bg1">
              <a:alpha val="57000"/>
            </a:schemeClr>
          </a:solidFill>
        </p:spPr>
        <p:txBody>
          <a:bodyPr wrap="square" rtlCol="0">
            <a:spAutoFit/>
          </a:bodyPr>
          <a:lstStyle/>
          <a:p>
            <a:pPr algn="ctr"/>
            <a:r>
              <a:rPr lang="en-ZA" dirty="0"/>
              <a:t>13.5 km</a:t>
            </a:r>
          </a:p>
        </p:txBody>
      </p:sp>
      <p:sp>
        <p:nvSpPr>
          <p:cNvPr id="8" name="TextBox 7">
            <a:extLst>
              <a:ext uri="{FF2B5EF4-FFF2-40B4-BE49-F238E27FC236}">
                <a16:creationId xmlns:a16="http://schemas.microsoft.com/office/drawing/2014/main" id="{238E15B3-C800-46B6-AC8F-EE8BB77C6158}"/>
              </a:ext>
            </a:extLst>
          </p:cNvPr>
          <p:cNvSpPr txBox="1"/>
          <p:nvPr/>
        </p:nvSpPr>
        <p:spPr>
          <a:xfrm>
            <a:off x="1194405" y="215768"/>
            <a:ext cx="7430764" cy="523220"/>
          </a:xfrm>
          <a:prstGeom prst="rect">
            <a:avLst/>
          </a:prstGeom>
          <a:noFill/>
        </p:spPr>
        <p:txBody>
          <a:bodyPr wrap="square" rtlCol="0">
            <a:spAutoFit/>
          </a:bodyPr>
          <a:lstStyle/>
          <a:p>
            <a:pPr algn="ctr"/>
            <a:r>
              <a:rPr lang="en-ZA" sz="2800" b="1" dirty="0">
                <a:solidFill>
                  <a:srgbClr val="FF0000"/>
                </a:solidFill>
                <a:latin typeface="Arial" panose="020B0604020202020204" pitchFamily="34" charset="0"/>
                <a:cs typeface="Arial" panose="020B0604020202020204" pitchFamily="34" charset="0"/>
              </a:rPr>
              <a:t>SC 70: DOWNSTREAM LALINI DAM</a:t>
            </a:r>
          </a:p>
        </p:txBody>
      </p:sp>
      <p:sp>
        <p:nvSpPr>
          <p:cNvPr id="2" name="TextBox 1">
            <a:extLst>
              <a:ext uri="{FF2B5EF4-FFF2-40B4-BE49-F238E27FC236}">
                <a16:creationId xmlns:a16="http://schemas.microsoft.com/office/drawing/2014/main" id="{59404893-12D1-4732-B20A-29A35EDF7753}"/>
              </a:ext>
            </a:extLst>
          </p:cNvPr>
          <p:cNvSpPr txBox="1"/>
          <p:nvPr/>
        </p:nvSpPr>
        <p:spPr>
          <a:xfrm>
            <a:off x="2204664" y="2490957"/>
            <a:ext cx="1163165" cy="369332"/>
          </a:xfrm>
          <a:prstGeom prst="rect">
            <a:avLst/>
          </a:prstGeom>
          <a:solidFill>
            <a:schemeClr val="bg1"/>
          </a:solidFill>
        </p:spPr>
        <p:txBody>
          <a:bodyPr wrap="square" rtlCol="0">
            <a:spAutoFit/>
          </a:bodyPr>
          <a:lstStyle/>
          <a:p>
            <a:r>
              <a:rPr lang="en-ZA" dirty="0" err="1"/>
              <a:t>Lalini</a:t>
            </a:r>
            <a:r>
              <a:rPr lang="en-ZA" dirty="0"/>
              <a:t> Dam</a:t>
            </a:r>
          </a:p>
        </p:txBody>
      </p:sp>
      <p:sp>
        <p:nvSpPr>
          <p:cNvPr id="3" name="TextBox 2">
            <a:extLst>
              <a:ext uri="{FF2B5EF4-FFF2-40B4-BE49-F238E27FC236}">
                <a16:creationId xmlns:a16="http://schemas.microsoft.com/office/drawing/2014/main" id="{AA4113AA-790C-45A7-B40A-130CD32FA048}"/>
              </a:ext>
            </a:extLst>
          </p:cNvPr>
          <p:cNvSpPr txBox="1"/>
          <p:nvPr/>
        </p:nvSpPr>
        <p:spPr>
          <a:xfrm>
            <a:off x="3639844" y="2879725"/>
            <a:ext cx="1176604" cy="369332"/>
          </a:xfrm>
          <a:prstGeom prst="rect">
            <a:avLst/>
          </a:prstGeom>
          <a:solidFill>
            <a:schemeClr val="bg1"/>
          </a:solidFill>
        </p:spPr>
        <p:txBody>
          <a:bodyPr wrap="square" rtlCol="0">
            <a:spAutoFit/>
          </a:bodyPr>
          <a:lstStyle/>
          <a:p>
            <a:r>
              <a:rPr lang="en-ZA" dirty="0" err="1"/>
              <a:t>Tsitsa</a:t>
            </a:r>
            <a:r>
              <a:rPr lang="en-ZA" dirty="0"/>
              <a:t> Falls</a:t>
            </a:r>
          </a:p>
        </p:txBody>
      </p:sp>
      <p:sp>
        <p:nvSpPr>
          <p:cNvPr id="4" name="TextBox 3">
            <a:extLst>
              <a:ext uri="{FF2B5EF4-FFF2-40B4-BE49-F238E27FC236}">
                <a16:creationId xmlns:a16="http://schemas.microsoft.com/office/drawing/2014/main" id="{3B0C1706-556E-4828-9A35-BD23B0010964}"/>
              </a:ext>
            </a:extLst>
          </p:cNvPr>
          <p:cNvSpPr txBox="1"/>
          <p:nvPr/>
        </p:nvSpPr>
        <p:spPr>
          <a:xfrm>
            <a:off x="6493068" y="5149049"/>
            <a:ext cx="916676" cy="369332"/>
          </a:xfrm>
          <a:prstGeom prst="rect">
            <a:avLst/>
          </a:prstGeom>
          <a:solidFill>
            <a:schemeClr val="bg1"/>
          </a:solidFill>
        </p:spPr>
        <p:txBody>
          <a:bodyPr wrap="square" rtlCol="0">
            <a:spAutoFit/>
          </a:bodyPr>
          <a:lstStyle/>
          <a:p>
            <a:r>
              <a:rPr lang="en-ZA" dirty="0"/>
              <a:t>Outfall</a:t>
            </a:r>
          </a:p>
        </p:txBody>
      </p:sp>
    </p:spTree>
    <p:extLst>
      <p:ext uri="{BB962C8B-B14F-4D97-AF65-F5344CB8AC3E}">
        <p14:creationId xmlns:p14="http://schemas.microsoft.com/office/powerpoint/2010/main" val="2417904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119D46-581B-43C5-AEAA-CFBA48F583AB}"/>
              </a:ext>
            </a:extLst>
          </p:cNvPr>
          <p:cNvPicPr>
            <a:picLocks noChangeAspect="1"/>
          </p:cNvPicPr>
          <p:nvPr/>
        </p:nvPicPr>
        <p:blipFill>
          <a:blip r:embed="rId2"/>
          <a:stretch>
            <a:fillRect/>
          </a:stretch>
        </p:blipFill>
        <p:spPr>
          <a:xfrm>
            <a:off x="3813370" y="2351208"/>
            <a:ext cx="5386346" cy="4039760"/>
          </a:xfrm>
          <a:prstGeom prst="rect">
            <a:avLst/>
          </a:prstGeom>
        </p:spPr>
      </p:pic>
      <p:pic>
        <p:nvPicPr>
          <p:cNvPr id="2" name="Picture 1">
            <a:extLst>
              <a:ext uri="{FF2B5EF4-FFF2-40B4-BE49-F238E27FC236}">
                <a16:creationId xmlns:a16="http://schemas.microsoft.com/office/drawing/2014/main" id="{F588ECEF-5395-430D-876D-B0669D4038C1}"/>
              </a:ext>
            </a:extLst>
          </p:cNvPr>
          <p:cNvPicPr>
            <a:picLocks noChangeAspect="1"/>
          </p:cNvPicPr>
          <p:nvPr/>
        </p:nvPicPr>
        <p:blipFill>
          <a:blip r:embed="rId3"/>
          <a:stretch>
            <a:fillRect/>
          </a:stretch>
        </p:blipFill>
        <p:spPr>
          <a:xfrm>
            <a:off x="0" y="595146"/>
            <a:ext cx="5273457" cy="3512123"/>
          </a:xfrm>
          <a:prstGeom prst="rect">
            <a:avLst/>
          </a:prstGeom>
        </p:spPr>
      </p:pic>
      <p:sp>
        <p:nvSpPr>
          <p:cNvPr id="4" name="TextBox 3">
            <a:extLst>
              <a:ext uri="{FF2B5EF4-FFF2-40B4-BE49-F238E27FC236}">
                <a16:creationId xmlns:a16="http://schemas.microsoft.com/office/drawing/2014/main" id="{82E4080D-449D-4741-A5A3-0553391BC4AE}"/>
              </a:ext>
            </a:extLst>
          </p:cNvPr>
          <p:cNvSpPr txBox="1"/>
          <p:nvPr/>
        </p:nvSpPr>
        <p:spPr>
          <a:xfrm>
            <a:off x="1006448" y="0"/>
            <a:ext cx="7430764" cy="523220"/>
          </a:xfrm>
          <a:prstGeom prst="rect">
            <a:avLst/>
          </a:prstGeom>
          <a:noFill/>
        </p:spPr>
        <p:txBody>
          <a:bodyPr wrap="square" rtlCol="0">
            <a:spAutoFit/>
          </a:bodyPr>
          <a:lstStyle/>
          <a:p>
            <a:pPr algn="ctr"/>
            <a:r>
              <a:rPr lang="en-ZA" sz="2800" b="1" dirty="0">
                <a:solidFill>
                  <a:srgbClr val="FF0000"/>
                </a:solidFill>
                <a:latin typeface="Arial" panose="020B0604020202020204" pitchFamily="34" charset="0"/>
                <a:cs typeface="Arial" panose="020B0604020202020204" pitchFamily="34" charset="0"/>
              </a:rPr>
              <a:t>TSITSA FALLS</a:t>
            </a:r>
          </a:p>
        </p:txBody>
      </p:sp>
    </p:spTree>
    <p:extLst>
      <p:ext uri="{BB962C8B-B14F-4D97-AF65-F5344CB8AC3E}">
        <p14:creationId xmlns:p14="http://schemas.microsoft.com/office/powerpoint/2010/main" val="3279638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37389" y="107984"/>
            <a:ext cx="7430764" cy="523220"/>
          </a:xfrm>
          <a:prstGeom prst="rect">
            <a:avLst/>
          </a:prstGeom>
          <a:noFill/>
        </p:spPr>
        <p:txBody>
          <a:bodyPr wrap="square" rtlCol="0">
            <a:spAutoFit/>
          </a:bodyPr>
          <a:lstStyle/>
          <a:p>
            <a:pPr algn="ctr"/>
            <a:r>
              <a:rPr lang="en-ZA" sz="2800" b="1" dirty="0">
                <a:solidFill>
                  <a:srgbClr val="FF0000"/>
                </a:solidFill>
                <a:latin typeface="Arial" panose="020B0604020202020204" pitchFamily="34" charset="0"/>
                <a:cs typeface="Arial" panose="020B0604020202020204" pitchFamily="34" charset="0"/>
              </a:rPr>
              <a:t>SC 70: DOWNSTREAM EWR1 LALINI</a:t>
            </a:r>
          </a:p>
        </p:txBody>
      </p:sp>
      <p:sp>
        <p:nvSpPr>
          <p:cNvPr id="6" name="Content Placeholder 2">
            <a:extLst>
              <a:ext uri="{FF2B5EF4-FFF2-40B4-BE49-F238E27FC236}">
                <a16:creationId xmlns:a16="http://schemas.microsoft.com/office/drawing/2014/main" id="{5428E1D0-EA25-4B56-9AED-1BD5835B13E8}"/>
              </a:ext>
            </a:extLst>
          </p:cNvPr>
          <p:cNvSpPr txBox="1">
            <a:spLocks/>
          </p:cNvSpPr>
          <p:nvPr/>
        </p:nvSpPr>
        <p:spPr>
          <a:xfrm>
            <a:off x="521110" y="631204"/>
            <a:ext cx="8447043" cy="5877751"/>
          </a:xfrm>
          <a:prstGeom prst="rect">
            <a:avLst/>
          </a:prstGeom>
          <a:solidFill>
            <a:schemeClr val="bg1"/>
          </a:solidFill>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Ø"/>
            </a:pPr>
            <a:r>
              <a:rPr lang="en-ZA" sz="2000" b="1" dirty="0">
                <a:latin typeface="Arial" panose="020B0604020202020204" pitchFamily="34" charset="0"/>
                <a:cs typeface="Arial" panose="020B0604020202020204" pitchFamily="34" charset="0"/>
              </a:rPr>
              <a:t>EWR releases to maintain the REC was part of the Pro-Plan operation.</a:t>
            </a:r>
          </a:p>
          <a:p>
            <a:pPr>
              <a:buFont typeface="Wingdings" panose="05000000000000000000" pitchFamily="2" charset="2"/>
              <a:buChar char="Ø"/>
            </a:pPr>
            <a:r>
              <a:rPr lang="en-ZA" sz="2000" b="1" dirty="0">
                <a:latin typeface="Arial" panose="020B0604020202020204" pitchFamily="34" charset="0"/>
                <a:cs typeface="Arial" panose="020B0604020202020204" pitchFamily="34" charset="0"/>
              </a:rPr>
              <a:t>Initial thinking was that this may minimise flow available for power generation for a short isolated stretch of river.  Therefore, a nominal flow based on an extrapolated D was included.  The main aim was to have water over the falls rather than the ecology.</a:t>
            </a:r>
          </a:p>
          <a:p>
            <a:pPr>
              <a:buFont typeface="Wingdings" panose="05000000000000000000" pitchFamily="2" charset="2"/>
              <a:buChar char="Ø"/>
            </a:pPr>
            <a:r>
              <a:rPr lang="en-ZA" sz="2000" b="1" dirty="0">
                <a:latin typeface="Arial" panose="020B0604020202020204" pitchFamily="34" charset="0"/>
                <a:cs typeface="Arial" panose="020B0604020202020204" pitchFamily="34" charset="0"/>
              </a:rPr>
              <a:t>Once the Pro-Plan info became available, it was noted that a small hydropower station at the river was planned to utilise the EWR release for power generation.</a:t>
            </a:r>
          </a:p>
          <a:p>
            <a:pPr>
              <a:buFont typeface="Wingdings" panose="05000000000000000000" pitchFamily="2" charset="2"/>
              <a:buChar char="Ø"/>
            </a:pPr>
            <a:r>
              <a:rPr lang="en-ZA" sz="2000" b="1" dirty="0">
                <a:latin typeface="Arial" panose="020B0604020202020204" pitchFamily="34" charset="0"/>
                <a:cs typeface="Arial" panose="020B0604020202020204" pitchFamily="34" charset="0"/>
              </a:rPr>
              <a:t>Not having any flow (</a:t>
            </a:r>
            <a:r>
              <a:rPr lang="en-ZA" sz="2000" b="1" dirty="0" err="1">
                <a:latin typeface="Arial" panose="020B0604020202020204" pitchFamily="34" charset="0"/>
                <a:cs typeface="Arial" panose="020B0604020202020204" pitchFamily="34" charset="0"/>
              </a:rPr>
              <a:t>Sc</a:t>
            </a:r>
            <a:r>
              <a:rPr lang="en-ZA" sz="2000" b="1" dirty="0">
                <a:latin typeface="Arial" panose="020B0604020202020204" pitchFamily="34" charset="0"/>
                <a:cs typeface="Arial" panose="020B0604020202020204" pitchFamily="34" charset="0"/>
              </a:rPr>
              <a:t> 2b, 2c, 53 and 70) would result in an infrastructure cost saving.  It would not impact on power generation – therefore economic evaluation of 70 not required.</a:t>
            </a:r>
          </a:p>
          <a:p>
            <a:pPr>
              <a:buFont typeface="Wingdings" panose="05000000000000000000" pitchFamily="2" charset="2"/>
              <a:buChar char="Ø"/>
            </a:pPr>
            <a:r>
              <a:rPr lang="en-ZA" sz="2000" b="1" dirty="0">
                <a:latin typeface="Arial" panose="020B0604020202020204" pitchFamily="34" charset="0"/>
                <a:cs typeface="Arial" panose="020B0604020202020204" pitchFamily="34" charset="0"/>
              </a:rPr>
              <a:t>Possible that the D flows are too small to warrant power station and that flows should be increased to the REC (C).  </a:t>
            </a:r>
          </a:p>
          <a:p>
            <a:pPr>
              <a:buFont typeface="Wingdings" panose="05000000000000000000" pitchFamily="2" charset="2"/>
              <a:buChar char="Ø"/>
            </a:pPr>
            <a:r>
              <a:rPr lang="en-ZA" sz="2000" b="1" dirty="0">
                <a:latin typeface="Arial" panose="020B0604020202020204" pitchFamily="34" charset="0"/>
                <a:cs typeface="Arial" panose="020B0604020202020204" pitchFamily="34" charset="0"/>
              </a:rPr>
              <a:t>This optimisation must be done by the designers.  From an ecological point of view, increased flows would be good as long as the balance of flows below the outlet are the same as for </a:t>
            </a:r>
            <a:r>
              <a:rPr lang="en-ZA" sz="2000" b="1" dirty="0" err="1">
                <a:latin typeface="Arial" panose="020B0604020202020204" pitchFamily="34" charset="0"/>
                <a:cs typeface="Arial" panose="020B0604020202020204" pitchFamily="34" charset="0"/>
              </a:rPr>
              <a:t>Sc</a:t>
            </a:r>
            <a:r>
              <a:rPr lang="en-ZA" sz="2000" b="1" dirty="0">
                <a:latin typeface="Arial" panose="020B0604020202020204" pitchFamily="34" charset="0"/>
                <a:cs typeface="Arial" panose="020B0604020202020204" pitchFamily="34" charset="0"/>
              </a:rPr>
              <a:t> 53, 54 and 69.</a:t>
            </a:r>
            <a:endParaRPr lang="en-ZA" dirty="0"/>
          </a:p>
        </p:txBody>
      </p:sp>
    </p:spTree>
    <p:extLst>
      <p:ext uri="{BB962C8B-B14F-4D97-AF65-F5344CB8AC3E}">
        <p14:creationId xmlns:p14="http://schemas.microsoft.com/office/powerpoint/2010/main" val="1298159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2659" y="388255"/>
            <a:ext cx="8229600" cy="792475"/>
          </a:xfrm>
        </p:spPr>
        <p:txBody>
          <a:bodyPr/>
          <a:lstStyle/>
          <a:p>
            <a:r>
              <a:rPr lang="en-ZA" sz="2800" b="1" dirty="0">
                <a:solidFill>
                  <a:srgbClr val="FF0000"/>
                </a:solidFill>
                <a:latin typeface="Arial" panose="020B0604020202020204" pitchFamily="34" charset="0"/>
                <a:cs typeface="Arial" panose="020B0604020202020204" pitchFamily="34" charset="0"/>
              </a:rPr>
              <a:t>SUMMARY AND CONCLUSIONS (1)</a:t>
            </a:r>
          </a:p>
        </p:txBody>
      </p:sp>
      <p:sp>
        <p:nvSpPr>
          <p:cNvPr id="3" name="Content Placeholder 2"/>
          <p:cNvSpPr>
            <a:spLocks noGrp="1"/>
          </p:cNvSpPr>
          <p:nvPr>
            <p:ph idx="1"/>
          </p:nvPr>
        </p:nvSpPr>
        <p:spPr>
          <a:xfrm>
            <a:off x="1390918" y="1310055"/>
            <a:ext cx="7753082" cy="5547945"/>
          </a:xfrm>
        </p:spPr>
        <p:txBody>
          <a:bodyPr/>
          <a:lstStyle/>
          <a:p>
            <a:pPr>
              <a:spcBef>
                <a:spcPts val="600"/>
              </a:spcBef>
              <a:spcAft>
                <a:spcPts val="600"/>
              </a:spcAft>
            </a:pPr>
            <a:r>
              <a:rPr lang="en-ZA" sz="2400" b="1" dirty="0">
                <a:latin typeface="Arial" panose="020B0604020202020204" pitchFamily="34" charset="0"/>
                <a:cs typeface="Arial" panose="020B0604020202020204" pitchFamily="34" charset="0"/>
              </a:rPr>
              <a:t>Scenarios 2c and 61–69: Based on latest MWP infrastructure design info (2017 Design Phase).</a:t>
            </a:r>
          </a:p>
          <a:p>
            <a:pPr>
              <a:spcBef>
                <a:spcPts val="600"/>
              </a:spcBef>
              <a:spcAft>
                <a:spcPts val="600"/>
              </a:spcAft>
            </a:pPr>
            <a:r>
              <a:rPr lang="en-ZA" sz="2400" b="1" dirty="0">
                <a:latin typeface="Arial" panose="020B0604020202020204" pitchFamily="34" charset="0"/>
                <a:cs typeface="Arial" panose="020B0604020202020204" pitchFamily="34" charset="0"/>
              </a:rPr>
              <a:t>Initial assessments showed a large increase in dry winter month baseflows (hydropower releases) which was unacceptable ecologically.</a:t>
            </a:r>
          </a:p>
          <a:p>
            <a:pPr>
              <a:spcBef>
                <a:spcPts val="600"/>
              </a:spcBef>
              <a:spcAft>
                <a:spcPts val="600"/>
              </a:spcAft>
            </a:pPr>
            <a:r>
              <a:rPr lang="en-ZA" sz="2400" b="1" dirty="0">
                <a:latin typeface="Arial" panose="020B0604020202020204" pitchFamily="34" charset="0"/>
                <a:cs typeface="Arial" panose="020B0604020202020204" pitchFamily="34" charset="0"/>
              </a:rPr>
              <a:t>Reduction scenarios were iteratively analysed until an ecologically acceptable scenario was identified (i.e. Scenario 54 and Scenario 69).</a:t>
            </a:r>
          </a:p>
          <a:p>
            <a:pPr>
              <a:spcBef>
                <a:spcPts val="600"/>
              </a:spcBef>
              <a:spcAft>
                <a:spcPts val="600"/>
              </a:spcAft>
              <a:buFont typeface="Wingdings" panose="05000000000000000000" pitchFamily="2" charset="2"/>
              <a:buChar char="Ø"/>
            </a:pPr>
            <a:endParaRPr lang="en-ZA" sz="2000" b="1" dirty="0">
              <a:latin typeface="Arial" panose="020B0604020202020204" pitchFamily="34" charset="0"/>
              <a:cs typeface="Arial" panose="020B0604020202020204" pitchFamily="34" charset="0"/>
            </a:endParaRPr>
          </a:p>
          <a:p>
            <a:endParaRPr lang="en-ZA" dirty="0"/>
          </a:p>
        </p:txBody>
      </p:sp>
    </p:spTree>
    <p:extLst>
      <p:ext uri="{BB962C8B-B14F-4D97-AF65-F5344CB8AC3E}">
        <p14:creationId xmlns:p14="http://schemas.microsoft.com/office/powerpoint/2010/main" val="1128107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709" y="326112"/>
            <a:ext cx="8229600" cy="991455"/>
          </a:xfrm>
        </p:spPr>
        <p:txBody>
          <a:bodyPr/>
          <a:lstStyle/>
          <a:p>
            <a:r>
              <a:rPr lang="en-ZA" sz="2800" b="1" dirty="0">
                <a:solidFill>
                  <a:srgbClr val="FF0000"/>
                </a:solidFill>
                <a:latin typeface="Arial" panose="020B0604020202020204" pitchFamily="34" charset="0"/>
                <a:cs typeface="Arial" panose="020B0604020202020204" pitchFamily="34" charset="0"/>
              </a:rPr>
              <a:t>SUMMARY AND CONCLUSIONS (2)</a:t>
            </a:r>
          </a:p>
        </p:txBody>
      </p:sp>
      <p:sp>
        <p:nvSpPr>
          <p:cNvPr id="3" name="Content Placeholder 2"/>
          <p:cNvSpPr>
            <a:spLocks noGrp="1"/>
          </p:cNvSpPr>
          <p:nvPr>
            <p:ph idx="1"/>
          </p:nvPr>
        </p:nvSpPr>
        <p:spPr>
          <a:xfrm>
            <a:off x="1488571" y="1067514"/>
            <a:ext cx="7477875" cy="5547945"/>
          </a:xfrm>
        </p:spPr>
        <p:txBody>
          <a:bodyPr/>
          <a:lstStyle/>
          <a:p>
            <a:pPr>
              <a:spcBef>
                <a:spcPts val="600"/>
              </a:spcBef>
              <a:spcAft>
                <a:spcPts val="600"/>
              </a:spcAft>
            </a:pPr>
            <a:r>
              <a:rPr lang="en-ZA" sz="2200" b="1" dirty="0">
                <a:latin typeface="Arial" panose="020B0604020202020204" pitchFamily="34" charset="0"/>
                <a:cs typeface="Arial" panose="020B0604020202020204" pitchFamily="34" charset="0"/>
              </a:rPr>
              <a:t>Many iterative scenarios were analysed and it is recommended that only the following scenarios are considered during decision-making and selection of the final scenario and associated Classes: </a:t>
            </a:r>
            <a:r>
              <a:rPr lang="en-ZA" sz="2200" b="1" dirty="0">
                <a:solidFill>
                  <a:srgbClr val="FF0000"/>
                </a:solidFill>
                <a:latin typeface="Arial" panose="020B0604020202020204" pitchFamily="34" charset="0"/>
                <a:cs typeface="Arial" panose="020B0604020202020204" pitchFamily="34" charset="0"/>
              </a:rPr>
              <a:t>Scenarios 2b, 2c, 54, 61, 62, 63, 65, 69 &amp; 70.</a:t>
            </a:r>
            <a:endParaRPr lang="en-ZA" sz="2200" b="1" dirty="0">
              <a:latin typeface="Arial" panose="020B0604020202020204" pitchFamily="34" charset="0"/>
              <a:cs typeface="Arial" panose="020B0604020202020204" pitchFamily="34" charset="0"/>
            </a:endParaRPr>
          </a:p>
          <a:p>
            <a:pPr>
              <a:spcBef>
                <a:spcPts val="600"/>
              </a:spcBef>
              <a:spcAft>
                <a:spcPts val="600"/>
              </a:spcAft>
            </a:pPr>
            <a:r>
              <a:rPr lang="en-ZA" sz="2200" b="1" dirty="0">
                <a:latin typeface="Arial" panose="020B0604020202020204" pitchFamily="34" charset="0"/>
                <a:cs typeface="Arial" panose="020B0604020202020204" pitchFamily="34" charset="0"/>
              </a:rPr>
              <a:t>The outcome of the decision analysis (recommended scenario) should be analysed and incorporated into the MWP infrastructure final design.</a:t>
            </a:r>
          </a:p>
          <a:p>
            <a:pPr>
              <a:spcBef>
                <a:spcPts val="600"/>
              </a:spcBef>
              <a:spcAft>
                <a:spcPts val="600"/>
              </a:spcAft>
            </a:pPr>
            <a:r>
              <a:rPr lang="en-ZA" sz="2200" b="1" dirty="0">
                <a:latin typeface="Arial" panose="020B0604020202020204" pitchFamily="34" charset="0"/>
                <a:cs typeface="Arial" panose="020B0604020202020204" pitchFamily="34" charset="0"/>
              </a:rPr>
              <a:t>The MWP catchment should be carefully monitored and controlled and upstream development should be limited as this will impact negatively on the economics of the scheme.</a:t>
            </a:r>
          </a:p>
        </p:txBody>
      </p:sp>
    </p:spTree>
    <p:extLst>
      <p:ext uri="{BB962C8B-B14F-4D97-AF65-F5344CB8AC3E}">
        <p14:creationId xmlns:p14="http://schemas.microsoft.com/office/powerpoint/2010/main" val="3945786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9134" y="2755174"/>
            <a:ext cx="6853646" cy="584775"/>
          </a:xfrm>
          <a:prstGeom prst="rect">
            <a:avLst/>
          </a:prstGeom>
          <a:noFill/>
        </p:spPr>
        <p:txBody>
          <a:bodyPr wrap="square" rtlCol="0">
            <a:spAutoFit/>
          </a:bodyPr>
          <a:lstStyle/>
          <a:p>
            <a:pPr algn="ctr"/>
            <a:r>
              <a:rPr lang="en-ZA" sz="3200" b="1" dirty="0">
                <a:solidFill>
                  <a:srgbClr val="FF0000"/>
                </a:solidFill>
                <a:latin typeface="Arial" panose="020B0604020202020204" pitchFamily="34" charset="0"/>
                <a:cs typeface="Arial" panose="020B0604020202020204" pitchFamily="34" charset="0"/>
              </a:rPr>
              <a:t>QUESTIONS FOR CLARIFICATION</a:t>
            </a:r>
          </a:p>
        </p:txBody>
      </p:sp>
    </p:spTree>
    <p:extLst>
      <p:ext uri="{BB962C8B-B14F-4D97-AF65-F5344CB8AC3E}">
        <p14:creationId xmlns:p14="http://schemas.microsoft.com/office/powerpoint/2010/main" val="3576591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929" y="211888"/>
            <a:ext cx="8229600" cy="783198"/>
          </a:xfrm>
        </p:spPr>
        <p:txBody>
          <a:bodyPr/>
          <a:lstStyle/>
          <a:p>
            <a:r>
              <a:rPr lang="en-ZA" sz="3200" b="1" dirty="0">
                <a:solidFill>
                  <a:srgbClr val="FF0000"/>
                </a:solidFill>
                <a:latin typeface="Arial" panose="020B0604020202020204" pitchFamily="34" charset="0"/>
                <a:cs typeface="Arial" panose="020B0604020202020204" pitchFamily="34" charset="0"/>
              </a:rPr>
              <a:t>PROJECT PLAN</a:t>
            </a:r>
          </a:p>
        </p:txBody>
      </p:sp>
      <p:pic>
        <p:nvPicPr>
          <p:cNvPr id="5" name="Picture 4"/>
          <p:cNvPicPr>
            <a:picLocks noChangeAspect="1"/>
          </p:cNvPicPr>
          <p:nvPr/>
        </p:nvPicPr>
        <p:blipFill>
          <a:blip r:embed="rId2"/>
          <a:stretch>
            <a:fillRect/>
          </a:stretch>
        </p:blipFill>
        <p:spPr>
          <a:xfrm>
            <a:off x="2040661" y="968189"/>
            <a:ext cx="6885956" cy="5148174"/>
          </a:xfrm>
          <a:prstGeom prst="rect">
            <a:avLst/>
          </a:prstGeom>
        </p:spPr>
      </p:pic>
      <p:sp>
        <p:nvSpPr>
          <p:cNvPr id="9" name="Explosion: 8 Points 8"/>
          <p:cNvSpPr/>
          <p:nvPr/>
        </p:nvSpPr>
        <p:spPr>
          <a:xfrm>
            <a:off x="1320309" y="3309195"/>
            <a:ext cx="582706" cy="493059"/>
          </a:xfrm>
          <a:prstGeom prst="irregularSeal1">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ZA" dirty="0">
              <a:highlight>
                <a:srgbClr val="FFFF00"/>
              </a:highlight>
            </a:endParaRPr>
          </a:p>
        </p:txBody>
      </p:sp>
    </p:spTree>
    <p:extLst>
      <p:ext uri="{BB962C8B-B14F-4D97-AF65-F5344CB8AC3E}">
        <p14:creationId xmlns:p14="http://schemas.microsoft.com/office/powerpoint/2010/main" val="2917357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5518" y="571499"/>
            <a:ext cx="6805246" cy="683724"/>
          </a:xfrm>
        </p:spPr>
        <p:txBody>
          <a:bodyPr/>
          <a:lstStyle/>
          <a:p>
            <a:r>
              <a:rPr lang="en-ZA" sz="3200" b="1" dirty="0">
                <a:solidFill>
                  <a:srgbClr val="FF0000"/>
                </a:solidFill>
                <a:latin typeface="Arial" panose="020B0604020202020204" pitchFamily="34" charset="0"/>
                <a:cs typeface="Arial" panose="020B0604020202020204" pitchFamily="34" charset="0"/>
              </a:rPr>
              <a:t>INTRODUCTION</a:t>
            </a:r>
          </a:p>
        </p:txBody>
      </p:sp>
      <p:sp>
        <p:nvSpPr>
          <p:cNvPr id="3" name="Content Placeholder 2"/>
          <p:cNvSpPr>
            <a:spLocks noGrp="1"/>
          </p:cNvSpPr>
          <p:nvPr>
            <p:ph idx="1"/>
          </p:nvPr>
        </p:nvSpPr>
        <p:spPr>
          <a:xfrm>
            <a:off x="1493949" y="1468316"/>
            <a:ext cx="7431109" cy="5389684"/>
          </a:xfrm>
        </p:spPr>
        <p:txBody>
          <a:bodyPr/>
          <a:lstStyle/>
          <a:p>
            <a:r>
              <a:rPr lang="en-ZA" sz="2400" b="1" dirty="0">
                <a:latin typeface="Arial" panose="020B0604020202020204" pitchFamily="34" charset="0"/>
                <a:cs typeface="Arial" panose="020B0604020202020204" pitchFamily="34" charset="0"/>
              </a:rPr>
              <a:t>Key to WRCS is balancing protection of ecology and use of water to sustain the desired socio-economic activities dependant on water resources</a:t>
            </a:r>
          </a:p>
          <a:p>
            <a:endParaRPr lang="en-ZA" sz="2400" b="1" dirty="0">
              <a:latin typeface="Arial" panose="020B0604020202020204" pitchFamily="34" charset="0"/>
              <a:cs typeface="Arial" panose="020B0604020202020204" pitchFamily="34" charset="0"/>
            </a:endParaRPr>
          </a:p>
          <a:p>
            <a:r>
              <a:rPr lang="en-ZA" sz="2400" b="1" dirty="0">
                <a:latin typeface="Arial" panose="020B0604020202020204" pitchFamily="34" charset="0"/>
                <a:cs typeface="Arial" panose="020B0604020202020204" pitchFamily="34" charset="0"/>
              </a:rPr>
              <a:t>Operational scenarios are based on flow and water quality related aspects and not on non-flow related aspects (managed through the RQO process)</a:t>
            </a:r>
          </a:p>
          <a:p>
            <a:pPr>
              <a:buFont typeface="Wingdings" panose="05000000000000000000" pitchFamily="2" charset="2"/>
              <a:buChar char="Ø"/>
            </a:pPr>
            <a:endParaRPr lang="en-ZA" sz="2000" b="1" dirty="0">
              <a:latin typeface="Arial" panose="020B0604020202020204" pitchFamily="34" charset="0"/>
              <a:cs typeface="Arial" panose="020B0604020202020204" pitchFamily="34" charset="0"/>
            </a:endParaRPr>
          </a:p>
          <a:p>
            <a:pPr marL="0" indent="0">
              <a:buNone/>
            </a:pPr>
            <a:endParaRPr lang="en-ZA" sz="2000" b="1"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ZA"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6068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3243" y="177922"/>
            <a:ext cx="7948246" cy="569425"/>
          </a:xfrm>
        </p:spPr>
        <p:txBody>
          <a:bodyPr/>
          <a:lstStyle/>
          <a:p>
            <a:r>
              <a:rPr lang="en-ZA" sz="2600" b="1" dirty="0">
                <a:solidFill>
                  <a:srgbClr val="FF0000"/>
                </a:solidFill>
                <a:latin typeface="Arial" panose="020B0604020202020204" pitchFamily="34" charset="0"/>
                <a:cs typeface="Arial" panose="020B0604020202020204" pitchFamily="34" charset="0"/>
              </a:rPr>
              <a:t>IDENTIFICATION OF OPERATIONAL SCENARIOS</a:t>
            </a:r>
          </a:p>
        </p:txBody>
      </p:sp>
      <p:sp>
        <p:nvSpPr>
          <p:cNvPr id="3" name="Content Placeholder 2"/>
          <p:cNvSpPr>
            <a:spLocks noGrp="1"/>
          </p:cNvSpPr>
          <p:nvPr>
            <p:ph idx="1"/>
          </p:nvPr>
        </p:nvSpPr>
        <p:spPr>
          <a:xfrm>
            <a:off x="1670112" y="747347"/>
            <a:ext cx="7429500" cy="5609491"/>
          </a:xfrm>
        </p:spPr>
        <p:txBody>
          <a:bodyPr/>
          <a:lstStyle/>
          <a:p>
            <a:pPr>
              <a:spcBef>
                <a:spcPts val="600"/>
              </a:spcBef>
              <a:spcAft>
                <a:spcPts val="600"/>
              </a:spcAft>
            </a:pPr>
            <a:r>
              <a:rPr lang="en-ZA" sz="2000" b="1" dirty="0">
                <a:latin typeface="Arial" panose="020B0604020202020204" pitchFamily="34" charset="0"/>
                <a:cs typeface="Arial" panose="020B0604020202020204" pitchFamily="34" charset="0"/>
              </a:rPr>
              <a:t>Scenarios identified from ongoing Municipal and DWS planning processes (discussions and reports)</a:t>
            </a:r>
          </a:p>
          <a:p>
            <a:pPr>
              <a:spcBef>
                <a:spcPts val="600"/>
              </a:spcBef>
              <a:spcAft>
                <a:spcPts val="600"/>
              </a:spcAft>
            </a:pPr>
            <a:r>
              <a:rPr lang="en-ZA" sz="2000" b="1" dirty="0">
                <a:latin typeface="Arial" panose="020B0604020202020204" pitchFamily="34" charset="0"/>
                <a:cs typeface="Arial" panose="020B0604020202020204" pitchFamily="34" charset="0"/>
              </a:rPr>
              <a:t>Identified Scenarios confirmed with stakeholders</a:t>
            </a:r>
          </a:p>
          <a:p>
            <a:pPr>
              <a:spcBef>
                <a:spcPts val="600"/>
              </a:spcBef>
              <a:spcAft>
                <a:spcPts val="600"/>
              </a:spcAft>
            </a:pPr>
            <a:r>
              <a:rPr lang="en-ZA" sz="2000" b="1" dirty="0">
                <a:latin typeface="Arial" panose="020B0604020202020204" pitchFamily="34" charset="0"/>
                <a:cs typeface="Arial" panose="020B0604020202020204" pitchFamily="34" charset="0"/>
              </a:rPr>
              <a:t>Information included but not limited to:</a:t>
            </a:r>
            <a:endParaRPr lang="en-ZA" sz="1000" b="1" dirty="0">
              <a:latin typeface="Arial" panose="020B0604020202020204" pitchFamily="34" charset="0"/>
              <a:cs typeface="Arial" panose="020B0604020202020204" pitchFamily="34" charset="0"/>
            </a:endParaRPr>
          </a:p>
          <a:p>
            <a:pPr lvl="1">
              <a:spcBef>
                <a:spcPts val="300"/>
              </a:spcBef>
              <a:spcAft>
                <a:spcPts val="300"/>
              </a:spcAft>
              <a:buFont typeface="Wingdings" panose="05000000000000000000" pitchFamily="2" charset="2"/>
              <a:buChar char="Ø"/>
            </a:pPr>
            <a:r>
              <a:rPr lang="en-ZA" sz="1800" b="1" dirty="0">
                <a:latin typeface="Arial" panose="020B0604020202020204" pitchFamily="34" charset="0"/>
                <a:cs typeface="Arial" panose="020B0604020202020204" pitchFamily="34" charset="0"/>
              </a:rPr>
              <a:t>DWAF 2009 Water Resource Study in support of the </a:t>
            </a:r>
            <a:r>
              <a:rPr lang="en-ZA" sz="1800" b="1" dirty="0" err="1">
                <a:latin typeface="Arial" panose="020B0604020202020204" pitchFamily="34" charset="0"/>
                <a:cs typeface="Arial" panose="020B0604020202020204" pitchFamily="34" charset="0"/>
              </a:rPr>
              <a:t>AsgiSA</a:t>
            </a:r>
            <a:r>
              <a:rPr lang="en-ZA" sz="1800" b="1" dirty="0">
                <a:latin typeface="Arial" panose="020B0604020202020204" pitchFamily="34" charset="0"/>
                <a:cs typeface="Arial" panose="020B0604020202020204" pitchFamily="34" charset="0"/>
              </a:rPr>
              <a:t> EC </a:t>
            </a:r>
            <a:r>
              <a:rPr lang="en-ZA" sz="1800" b="1" dirty="0" err="1">
                <a:latin typeface="Arial" panose="020B0604020202020204" pitchFamily="34" charset="0"/>
                <a:cs typeface="Arial" panose="020B0604020202020204" pitchFamily="34" charset="0"/>
              </a:rPr>
              <a:t>Mzimvubu</a:t>
            </a:r>
            <a:r>
              <a:rPr lang="en-ZA" sz="1800" b="1" dirty="0">
                <a:latin typeface="Arial" panose="020B0604020202020204" pitchFamily="34" charset="0"/>
                <a:cs typeface="Arial" panose="020B0604020202020204" pitchFamily="34" charset="0"/>
              </a:rPr>
              <a:t> Development Project</a:t>
            </a:r>
          </a:p>
          <a:p>
            <a:pPr lvl="1">
              <a:spcBef>
                <a:spcPts val="300"/>
              </a:spcBef>
              <a:spcAft>
                <a:spcPts val="300"/>
              </a:spcAft>
              <a:buFont typeface="Wingdings" panose="05000000000000000000" pitchFamily="2" charset="2"/>
              <a:buChar char="Ø"/>
            </a:pPr>
            <a:r>
              <a:rPr lang="en-ZA" sz="1800" b="1" dirty="0">
                <a:latin typeface="Arial" panose="020B0604020202020204" pitchFamily="34" charset="0"/>
                <a:cs typeface="Arial" panose="020B0604020202020204" pitchFamily="34" charset="0"/>
              </a:rPr>
              <a:t>DWS 2014 Feasibility Study for the </a:t>
            </a:r>
            <a:r>
              <a:rPr lang="en-ZA" sz="1800" b="1" dirty="0" err="1">
                <a:latin typeface="Arial" panose="020B0604020202020204" pitchFamily="34" charset="0"/>
                <a:cs typeface="Arial" panose="020B0604020202020204" pitchFamily="34" charset="0"/>
              </a:rPr>
              <a:t>Mzimvubu</a:t>
            </a:r>
            <a:r>
              <a:rPr lang="en-ZA" sz="1800" b="1" dirty="0">
                <a:latin typeface="Arial" panose="020B0604020202020204" pitchFamily="34" charset="0"/>
                <a:cs typeface="Arial" panose="020B0604020202020204" pitchFamily="34" charset="0"/>
              </a:rPr>
              <a:t> Water Project</a:t>
            </a:r>
          </a:p>
          <a:p>
            <a:pPr lvl="1">
              <a:spcBef>
                <a:spcPts val="300"/>
              </a:spcBef>
              <a:spcAft>
                <a:spcPts val="300"/>
              </a:spcAft>
              <a:buFont typeface="Wingdings" panose="05000000000000000000" pitchFamily="2" charset="2"/>
              <a:buChar char="Ø"/>
            </a:pPr>
            <a:r>
              <a:rPr lang="en-ZA" sz="1800" b="1" dirty="0">
                <a:latin typeface="Arial" panose="020B0604020202020204" pitchFamily="34" charset="0"/>
                <a:cs typeface="Arial" panose="020B0604020202020204" pitchFamily="34" charset="0"/>
              </a:rPr>
              <a:t>DWS 2015 Development of Reconciliation Strategies for All Towns in the Southern Planning Region</a:t>
            </a:r>
          </a:p>
          <a:p>
            <a:pPr lvl="1">
              <a:spcBef>
                <a:spcPts val="300"/>
              </a:spcBef>
              <a:spcAft>
                <a:spcPts val="300"/>
              </a:spcAft>
              <a:buFont typeface="Wingdings" panose="05000000000000000000" pitchFamily="2" charset="2"/>
              <a:buChar char="Ø"/>
            </a:pPr>
            <a:r>
              <a:rPr lang="en-ZA" sz="1800" b="1" dirty="0">
                <a:latin typeface="Arial" panose="020B0604020202020204" pitchFamily="34" charset="0"/>
                <a:cs typeface="Arial" panose="020B0604020202020204" pitchFamily="34" charset="0"/>
              </a:rPr>
              <a:t>Heritage Impact Assessment of </a:t>
            </a:r>
            <a:r>
              <a:rPr lang="en-ZA" sz="1800" b="1" dirty="0" err="1">
                <a:latin typeface="Arial" panose="020B0604020202020204" pitchFamily="34" charset="0"/>
                <a:cs typeface="Arial" panose="020B0604020202020204" pitchFamily="34" charset="0"/>
              </a:rPr>
              <a:t>Ugie</a:t>
            </a:r>
            <a:r>
              <a:rPr lang="en-ZA" sz="1800" b="1" dirty="0">
                <a:latin typeface="Arial" panose="020B0604020202020204" pitchFamily="34" charset="0"/>
                <a:cs typeface="Arial" panose="020B0604020202020204" pitchFamily="34" charset="0"/>
              </a:rPr>
              <a:t> Storage and Supply Dam (2010)</a:t>
            </a:r>
            <a:endParaRPr lang="en-ZA" sz="1800" b="1" dirty="0">
              <a:highlight>
                <a:srgbClr val="FFFF00"/>
              </a:highlight>
              <a:latin typeface="Arial" panose="020B0604020202020204" pitchFamily="34" charset="0"/>
              <a:cs typeface="Arial" panose="020B0604020202020204" pitchFamily="34" charset="0"/>
            </a:endParaRPr>
          </a:p>
          <a:p>
            <a:pPr lvl="1">
              <a:spcBef>
                <a:spcPts val="300"/>
              </a:spcBef>
              <a:spcAft>
                <a:spcPts val="300"/>
              </a:spcAft>
              <a:buFont typeface="Wingdings" panose="05000000000000000000" pitchFamily="2" charset="2"/>
              <a:buChar char="Ø"/>
            </a:pPr>
            <a:r>
              <a:rPr lang="en-ZA" sz="1800" b="1" dirty="0" err="1">
                <a:latin typeface="Arial" panose="020B0604020202020204" pitchFamily="34" charset="0"/>
                <a:cs typeface="Arial" panose="020B0604020202020204" pitchFamily="34" charset="0"/>
              </a:rPr>
              <a:t>Umzimvubu</a:t>
            </a:r>
            <a:r>
              <a:rPr lang="en-ZA" sz="1800" b="1" dirty="0">
                <a:latin typeface="Arial" panose="020B0604020202020204" pitchFamily="34" charset="0"/>
                <a:cs typeface="Arial" panose="020B0604020202020204" pitchFamily="34" charset="0"/>
              </a:rPr>
              <a:t> and </a:t>
            </a:r>
            <a:r>
              <a:rPr lang="en-ZA" sz="1800" b="1" dirty="0" err="1">
                <a:latin typeface="Arial" panose="020B0604020202020204" pitchFamily="34" charset="0"/>
                <a:cs typeface="Arial" panose="020B0604020202020204" pitchFamily="34" charset="0"/>
              </a:rPr>
              <a:t>Matatiele</a:t>
            </a:r>
            <a:r>
              <a:rPr lang="en-ZA" sz="1800" b="1" dirty="0">
                <a:latin typeface="Arial" panose="020B0604020202020204" pitchFamily="34" charset="0"/>
                <a:cs typeface="Arial" panose="020B0604020202020204" pitchFamily="34" charset="0"/>
              </a:rPr>
              <a:t> Regional Bulk Water Supply Study (2013)</a:t>
            </a:r>
            <a:endParaRPr lang="en-ZA" sz="1800" b="1" dirty="0">
              <a:highlight>
                <a:srgbClr val="FFFF00"/>
              </a:highlight>
              <a:latin typeface="Arial" panose="020B0604020202020204" pitchFamily="34" charset="0"/>
              <a:cs typeface="Arial" panose="020B0604020202020204" pitchFamily="34" charset="0"/>
            </a:endParaRPr>
          </a:p>
          <a:p>
            <a:pPr lvl="1">
              <a:spcBef>
                <a:spcPts val="300"/>
              </a:spcBef>
              <a:spcAft>
                <a:spcPts val="300"/>
              </a:spcAft>
              <a:buFont typeface="Wingdings" panose="05000000000000000000" pitchFamily="2" charset="2"/>
              <a:buChar char="Ø"/>
            </a:pPr>
            <a:r>
              <a:rPr lang="en-ZA" sz="1800" b="1" dirty="0">
                <a:latin typeface="Arial" panose="020B0604020202020204" pitchFamily="34" charset="0"/>
                <a:cs typeface="Arial" panose="020B0604020202020204" pitchFamily="34" charset="0"/>
              </a:rPr>
              <a:t>Alfred Nzo Regional Bulk Water Supply Assessments (2013)</a:t>
            </a:r>
            <a:endParaRPr lang="en-ZA" sz="1800" b="1" dirty="0">
              <a:highlight>
                <a:srgbClr val="FFFF00"/>
              </a:highlight>
              <a:latin typeface="Arial" panose="020B0604020202020204" pitchFamily="34" charset="0"/>
              <a:cs typeface="Arial" panose="020B0604020202020204" pitchFamily="34" charset="0"/>
            </a:endParaRPr>
          </a:p>
          <a:p>
            <a:pPr lvl="1">
              <a:spcBef>
                <a:spcPts val="300"/>
              </a:spcBef>
              <a:spcAft>
                <a:spcPts val="300"/>
              </a:spcAft>
              <a:buFont typeface="Wingdings" panose="05000000000000000000" pitchFamily="2" charset="2"/>
              <a:buChar char="Ø"/>
            </a:pPr>
            <a:r>
              <a:rPr lang="en-ZA" sz="1800" b="1" dirty="0" err="1">
                <a:latin typeface="Arial" panose="020B0604020202020204" pitchFamily="34" charset="0"/>
                <a:cs typeface="Arial" panose="020B0604020202020204" pitchFamily="34" charset="0"/>
              </a:rPr>
              <a:t>Ntsonyeni</a:t>
            </a:r>
            <a:r>
              <a:rPr lang="en-ZA" sz="1800" b="1" dirty="0">
                <a:latin typeface="Arial" panose="020B0604020202020204" pitchFamily="34" charset="0"/>
                <a:cs typeface="Arial" panose="020B0604020202020204" pitchFamily="34" charset="0"/>
              </a:rPr>
              <a:t> </a:t>
            </a:r>
            <a:r>
              <a:rPr lang="en-ZA" sz="1800" b="1" dirty="0" err="1">
                <a:latin typeface="Arial" panose="020B0604020202020204" pitchFamily="34" charset="0"/>
                <a:cs typeface="Arial" panose="020B0604020202020204" pitchFamily="34" charset="0"/>
              </a:rPr>
              <a:t>Ngqongweni</a:t>
            </a:r>
            <a:r>
              <a:rPr lang="en-ZA" sz="1800" b="1" dirty="0">
                <a:latin typeface="Arial" panose="020B0604020202020204" pitchFamily="34" charset="0"/>
                <a:cs typeface="Arial" panose="020B0604020202020204" pitchFamily="34" charset="0"/>
              </a:rPr>
              <a:t> Regional Water Supply Scheme Phase 2 and 3 (2015)</a:t>
            </a:r>
            <a:endParaRPr lang="en-ZA" sz="1800" b="1" dirty="0">
              <a:highlight>
                <a:srgbClr val="FFFF00"/>
              </a:highlight>
              <a:latin typeface="Arial" panose="020B0604020202020204" pitchFamily="34" charset="0"/>
              <a:cs typeface="Arial" panose="020B0604020202020204" pitchFamily="34" charset="0"/>
            </a:endParaRPr>
          </a:p>
          <a:p>
            <a:pPr lvl="1">
              <a:buFont typeface="Wingdings" panose="05000000000000000000" pitchFamily="2" charset="2"/>
              <a:buChar char="Ø"/>
            </a:pPr>
            <a:endParaRPr lang="en-ZA" sz="1800" b="1" dirty="0">
              <a:latin typeface="Arial" panose="020B0604020202020204" pitchFamily="34" charset="0"/>
              <a:cs typeface="Arial" panose="020B0604020202020204" pitchFamily="34" charset="0"/>
            </a:endParaRPr>
          </a:p>
          <a:p>
            <a:pPr>
              <a:buFont typeface="Wingdings" panose="05000000000000000000" pitchFamily="2" charset="2"/>
              <a:buChar char="Ø"/>
            </a:pPr>
            <a:endParaRPr lang="en-ZA" dirty="0"/>
          </a:p>
        </p:txBody>
      </p:sp>
    </p:spTree>
    <p:extLst>
      <p:ext uri="{BB962C8B-B14F-4D97-AF65-F5344CB8AC3E}">
        <p14:creationId xmlns:p14="http://schemas.microsoft.com/office/powerpoint/2010/main" val="3640403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4648" t="18484" r="42676" b="1439"/>
          <a:stretch/>
        </p:blipFill>
        <p:spPr>
          <a:xfrm>
            <a:off x="-8790" y="2884870"/>
            <a:ext cx="3037202" cy="3966693"/>
          </a:xfrm>
          <a:prstGeom prst="rect">
            <a:avLst/>
          </a:prstGeom>
        </p:spPr>
      </p:pic>
      <p:sp>
        <p:nvSpPr>
          <p:cNvPr id="2" name="Title 1"/>
          <p:cNvSpPr>
            <a:spLocks noGrp="1"/>
          </p:cNvSpPr>
          <p:nvPr>
            <p:ph type="title"/>
          </p:nvPr>
        </p:nvSpPr>
        <p:spPr>
          <a:xfrm>
            <a:off x="1195754" y="177922"/>
            <a:ext cx="7948246" cy="569425"/>
          </a:xfrm>
        </p:spPr>
        <p:txBody>
          <a:bodyPr/>
          <a:lstStyle/>
          <a:p>
            <a:r>
              <a:rPr lang="en-ZA" sz="2600" b="1" dirty="0">
                <a:solidFill>
                  <a:srgbClr val="FF0000"/>
                </a:solidFill>
                <a:latin typeface="Arial" panose="020B0604020202020204" pitchFamily="34" charset="0"/>
                <a:cs typeface="Arial" panose="020B0604020202020204" pitchFamily="34" charset="0"/>
              </a:rPr>
              <a:t>IDENTIFICATION OF OPERATIONAL SCENARIOS</a:t>
            </a:r>
          </a:p>
        </p:txBody>
      </p:sp>
      <p:sp>
        <p:nvSpPr>
          <p:cNvPr id="3" name="Content Placeholder 2"/>
          <p:cNvSpPr>
            <a:spLocks noGrp="1"/>
          </p:cNvSpPr>
          <p:nvPr>
            <p:ph idx="1"/>
          </p:nvPr>
        </p:nvSpPr>
        <p:spPr>
          <a:xfrm>
            <a:off x="1714500" y="747347"/>
            <a:ext cx="7429500" cy="5609491"/>
          </a:xfrm>
        </p:spPr>
        <p:txBody>
          <a:bodyPr/>
          <a:lstStyle/>
          <a:p>
            <a:pPr>
              <a:spcBef>
                <a:spcPts val="600"/>
              </a:spcBef>
              <a:spcAft>
                <a:spcPts val="600"/>
              </a:spcAft>
            </a:pPr>
            <a:r>
              <a:rPr lang="en-ZA" sz="2000" b="1" dirty="0">
                <a:latin typeface="Arial" panose="020B0604020202020204" pitchFamily="34" charset="0"/>
                <a:cs typeface="Arial" panose="020B0604020202020204" pitchFamily="34" charset="0"/>
              </a:rPr>
              <a:t>Additional scenarios analysed (October 2017) - latest MWP design information and optimised hydropower operating rules from design team (Pro-Plan)</a:t>
            </a:r>
          </a:p>
          <a:p>
            <a:pPr>
              <a:spcBef>
                <a:spcPts val="600"/>
              </a:spcBef>
              <a:spcAft>
                <a:spcPts val="600"/>
              </a:spcAft>
            </a:pPr>
            <a:r>
              <a:rPr lang="en-ZA" sz="2000" b="1" dirty="0">
                <a:latin typeface="Arial" panose="020B0604020202020204" pitchFamily="34" charset="0"/>
                <a:cs typeface="Arial" panose="020B0604020202020204" pitchFamily="34" charset="0"/>
              </a:rPr>
              <a:t>Hydropower operating rules are significantly different to previous scenarios, which influences flows at the downstream EWR sites:</a:t>
            </a:r>
          </a:p>
          <a:p>
            <a:pPr>
              <a:spcBef>
                <a:spcPts val="600"/>
              </a:spcBef>
              <a:spcAft>
                <a:spcPts val="600"/>
              </a:spcAft>
            </a:pPr>
            <a:endParaRPr lang="en-ZA" sz="1000" b="1" dirty="0">
              <a:latin typeface="Arial" panose="020B0604020202020204" pitchFamily="34" charset="0"/>
              <a:cs typeface="Arial" panose="020B0604020202020204" pitchFamily="34" charset="0"/>
            </a:endParaRPr>
          </a:p>
          <a:p>
            <a:pPr lvl="3">
              <a:spcBef>
                <a:spcPts val="600"/>
              </a:spcBef>
              <a:spcAft>
                <a:spcPts val="600"/>
              </a:spcAft>
              <a:buFont typeface="Wingdings" panose="05000000000000000000" pitchFamily="2" charset="2"/>
              <a:buChar char="Ø"/>
            </a:pPr>
            <a:r>
              <a:rPr lang="en-ZA" sz="1800" b="1" dirty="0">
                <a:solidFill>
                  <a:srgbClr val="0070C0"/>
                </a:solidFill>
                <a:latin typeface="Arial" panose="020B0604020202020204" pitchFamily="34" charset="0"/>
                <a:cs typeface="Arial" panose="020B0604020202020204" pitchFamily="34" charset="0"/>
              </a:rPr>
              <a:t>Previous (2014 Feasibility Phase):</a:t>
            </a:r>
            <a:r>
              <a:rPr lang="en-ZA" sz="1800" b="1" dirty="0">
                <a:latin typeface="Arial" panose="020B0604020202020204" pitchFamily="34" charset="0"/>
                <a:cs typeface="Arial" panose="020B0604020202020204" pitchFamily="34" charset="0"/>
              </a:rPr>
              <a:t> Lalini Dam drawn down continuously and supported by Ntabelanga when the water levels reached the Dead Storage Level i.e. water is kept in Ntabelanga</a:t>
            </a:r>
          </a:p>
          <a:p>
            <a:pPr lvl="3">
              <a:spcBef>
                <a:spcPts val="600"/>
              </a:spcBef>
              <a:spcAft>
                <a:spcPts val="600"/>
              </a:spcAft>
              <a:buFont typeface="Wingdings" panose="05000000000000000000" pitchFamily="2" charset="2"/>
              <a:buChar char="Ø"/>
            </a:pPr>
            <a:r>
              <a:rPr lang="en-ZA" sz="1800" b="1" dirty="0">
                <a:solidFill>
                  <a:srgbClr val="0070C0"/>
                </a:solidFill>
                <a:latin typeface="Arial" panose="020B0604020202020204" pitchFamily="34" charset="0"/>
                <a:cs typeface="Arial" panose="020B0604020202020204" pitchFamily="34" charset="0"/>
              </a:rPr>
              <a:t>Pro-Plan (2017 Design Phase)</a:t>
            </a:r>
            <a:r>
              <a:rPr lang="en-ZA" sz="1800" b="1" dirty="0">
                <a:latin typeface="Arial" panose="020B0604020202020204" pitchFamily="34" charset="0"/>
                <a:cs typeface="Arial" panose="020B0604020202020204" pitchFamily="34" charset="0"/>
              </a:rPr>
              <a:t>: Lalini operated to stay +-75% nett storage i.e. when the dam level &lt;=+-75% nett storage, support is provided from </a:t>
            </a:r>
            <a:r>
              <a:rPr lang="en-ZA" sz="1800" b="1" dirty="0" err="1">
                <a:latin typeface="Arial" panose="020B0604020202020204" pitchFamily="34" charset="0"/>
                <a:cs typeface="Arial" panose="020B0604020202020204" pitchFamily="34" charset="0"/>
              </a:rPr>
              <a:t>Ntabelanda</a:t>
            </a:r>
            <a:r>
              <a:rPr lang="en-ZA" sz="1800" b="1" dirty="0">
                <a:latin typeface="Arial" panose="020B0604020202020204" pitchFamily="34" charset="0"/>
                <a:cs typeface="Arial" panose="020B0604020202020204" pitchFamily="34" charset="0"/>
              </a:rPr>
              <a:t> Dam up to a minimum level to avoid failure i.e. Lalini Dam 'kept full' for maximum head.</a:t>
            </a:r>
          </a:p>
          <a:p>
            <a:pPr lvl="1">
              <a:spcBef>
                <a:spcPts val="600"/>
              </a:spcBef>
              <a:spcAft>
                <a:spcPts val="600"/>
              </a:spcAft>
              <a:buFont typeface="Wingdings" panose="05000000000000000000" pitchFamily="2" charset="2"/>
              <a:buChar char="Ø"/>
            </a:pPr>
            <a:endParaRPr lang="en-ZA"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4031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9038" y="459277"/>
            <a:ext cx="8229600" cy="721453"/>
          </a:xfrm>
        </p:spPr>
        <p:txBody>
          <a:bodyPr/>
          <a:lstStyle/>
          <a:p>
            <a:r>
              <a:rPr lang="en-ZA" sz="2800" b="1" dirty="0">
                <a:solidFill>
                  <a:srgbClr val="FF0000"/>
                </a:solidFill>
                <a:latin typeface="Arial" panose="020B0604020202020204" pitchFamily="34" charset="0"/>
                <a:cs typeface="Arial" panose="020B0604020202020204" pitchFamily="34" charset="0"/>
              </a:rPr>
              <a:t>OPERATIONAL SCENARIOS EVALUATED</a:t>
            </a:r>
          </a:p>
        </p:txBody>
      </p:sp>
      <p:sp>
        <p:nvSpPr>
          <p:cNvPr id="3" name="Content Placeholder 2"/>
          <p:cNvSpPr>
            <a:spLocks noGrp="1"/>
          </p:cNvSpPr>
          <p:nvPr>
            <p:ph idx="1"/>
          </p:nvPr>
        </p:nvSpPr>
        <p:spPr>
          <a:xfrm>
            <a:off x="1648557" y="1310055"/>
            <a:ext cx="7227277" cy="5547945"/>
          </a:xfrm>
        </p:spPr>
        <p:txBody>
          <a:bodyPr/>
          <a:lstStyle/>
          <a:p>
            <a:pPr>
              <a:spcBef>
                <a:spcPts val="600"/>
              </a:spcBef>
              <a:spcAft>
                <a:spcPts val="600"/>
              </a:spcAft>
            </a:pPr>
            <a:r>
              <a:rPr lang="en-ZA" sz="2000" b="1" dirty="0">
                <a:latin typeface="Arial" panose="020B0604020202020204" pitchFamily="34" charset="0"/>
                <a:cs typeface="Arial" panose="020B0604020202020204" pitchFamily="34" charset="0"/>
              </a:rPr>
              <a:t>Scenarios are presented for the main river systems that are influenced by operational activities.</a:t>
            </a:r>
          </a:p>
          <a:p>
            <a:pPr>
              <a:spcBef>
                <a:spcPts val="600"/>
              </a:spcBef>
              <a:spcAft>
                <a:spcPts val="600"/>
              </a:spcAft>
            </a:pPr>
            <a:r>
              <a:rPr lang="en-ZA" sz="2000" b="1" dirty="0">
                <a:latin typeface="Arial" panose="020B0604020202020204" pitchFamily="34" charset="0"/>
                <a:cs typeface="Arial" panose="020B0604020202020204" pitchFamily="34" charset="0"/>
              </a:rPr>
              <a:t>Scenarios set up and analysed using the Water Resources Yield Model (WRYM).</a:t>
            </a:r>
          </a:p>
          <a:p>
            <a:pPr>
              <a:spcBef>
                <a:spcPts val="600"/>
              </a:spcBef>
              <a:spcAft>
                <a:spcPts val="600"/>
              </a:spcAft>
            </a:pPr>
            <a:r>
              <a:rPr lang="en-ZA" sz="2000" b="1" dirty="0">
                <a:latin typeface="Arial" panose="020B0604020202020204" pitchFamily="34" charset="0"/>
                <a:cs typeface="Arial" panose="020B0604020202020204" pitchFamily="34" charset="0"/>
              </a:rPr>
              <a:t>Summary of PES and REC results for EWR sites (this study):</a:t>
            </a:r>
          </a:p>
          <a:p>
            <a:pPr>
              <a:buFont typeface="Wingdings" panose="05000000000000000000" pitchFamily="2" charset="2"/>
              <a:buChar char="Ø"/>
            </a:pPr>
            <a:endParaRPr lang="en-ZA" sz="2000" b="1" dirty="0">
              <a:latin typeface="Arial" panose="020B0604020202020204" pitchFamily="34" charset="0"/>
              <a:cs typeface="Arial" panose="020B0604020202020204" pitchFamily="34" charset="0"/>
            </a:endParaRPr>
          </a:p>
          <a:p>
            <a:endParaRPr lang="en-ZA" dirty="0"/>
          </a:p>
        </p:txBody>
      </p:sp>
      <p:pic>
        <p:nvPicPr>
          <p:cNvPr id="6" name="Picture 5"/>
          <p:cNvPicPr>
            <a:picLocks noChangeAspect="1"/>
          </p:cNvPicPr>
          <p:nvPr/>
        </p:nvPicPr>
        <p:blipFill>
          <a:blip r:embed="rId2"/>
          <a:stretch>
            <a:fillRect/>
          </a:stretch>
        </p:blipFill>
        <p:spPr>
          <a:xfrm>
            <a:off x="2048051" y="3841012"/>
            <a:ext cx="9266007" cy="1225490"/>
          </a:xfrm>
          <a:prstGeom prst="rect">
            <a:avLst/>
          </a:prstGeom>
        </p:spPr>
      </p:pic>
    </p:spTree>
    <p:extLst>
      <p:ext uri="{BB962C8B-B14F-4D97-AF65-F5344CB8AC3E}">
        <p14:creationId xmlns:p14="http://schemas.microsoft.com/office/powerpoint/2010/main" val="4191221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13236" y="96716"/>
            <a:ext cx="7430764" cy="523220"/>
          </a:xfrm>
          <a:prstGeom prst="rect">
            <a:avLst/>
          </a:prstGeom>
          <a:noFill/>
        </p:spPr>
        <p:txBody>
          <a:bodyPr wrap="square" rtlCol="0">
            <a:spAutoFit/>
          </a:bodyPr>
          <a:lstStyle/>
          <a:p>
            <a:pPr algn="ctr"/>
            <a:r>
              <a:rPr lang="en-ZA" sz="2800" b="1" dirty="0">
                <a:solidFill>
                  <a:srgbClr val="FF0000"/>
                </a:solidFill>
                <a:latin typeface="Arial" panose="020B0604020202020204" pitchFamily="34" charset="0"/>
                <a:cs typeface="Arial" panose="020B0604020202020204" pitchFamily="34" charset="0"/>
              </a:rPr>
              <a:t>SUMMARY OF SCENARIOS</a:t>
            </a:r>
          </a:p>
        </p:txBody>
      </p:sp>
      <p:sp>
        <p:nvSpPr>
          <p:cNvPr id="4" name="TextBox 3">
            <a:extLst>
              <a:ext uri="{FF2B5EF4-FFF2-40B4-BE49-F238E27FC236}">
                <a16:creationId xmlns:a16="http://schemas.microsoft.com/office/drawing/2014/main" id="{444E52C7-4CBE-434B-B586-7097F3C40EC5}"/>
              </a:ext>
            </a:extLst>
          </p:cNvPr>
          <p:cNvSpPr txBox="1"/>
          <p:nvPr/>
        </p:nvSpPr>
        <p:spPr>
          <a:xfrm>
            <a:off x="518257" y="1767006"/>
            <a:ext cx="1626577" cy="3323987"/>
          </a:xfrm>
          <a:prstGeom prst="rect">
            <a:avLst/>
          </a:prstGeom>
          <a:solidFill>
            <a:schemeClr val="bg1"/>
          </a:solidFill>
          <a:ln w="9525">
            <a:solidFill>
              <a:schemeClr val="tx1"/>
            </a:solidFill>
          </a:ln>
        </p:spPr>
        <p:txBody>
          <a:bodyPr wrap="square" rtlCol="0">
            <a:spAutoFit/>
          </a:bodyPr>
          <a:lstStyle/>
          <a:p>
            <a:r>
              <a:rPr lang="en-ZA" sz="1400" b="1" dirty="0">
                <a:latin typeface="Arial" panose="020B0604020202020204" pitchFamily="34" charset="0"/>
                <a:cs typeface="Arial" panose="020B0604020202020204" pitchFamily="34" charset="0"/>
              </a:rPr>
              <a:t>All scenarios include updated water demands to 2040 (ultimate projection; but </a:t>
            </a:r>
            <a:r>
              <a:rPr lang="en-ZA" sz="1400" b="1" dirty="0" err="1">
                <a:latin typeface="Arial" panose="020B0604020202020204" pitchFamily="34" charset="0"/>
                <a:cs typeface="Arial" panose="020B0604020202020204" pitchFamily="34" charset="0"/>
              </a:rPr>
              <a:t>Sc</a:t>
            </a:r>
            <a:r>
              <a:rPr lang="en-ZA" sz="1400" b="1" dirty="0">
                <a:latin typeface="Arial" panose="020B0604020202020204" pitchFamily="34" charset="0"/>
                <a:cs typeface="Arial" panose="020B0604020202020204" pitchFamily="34" charset="0"/>
              </a:rPr>
              <a:t> 2a = realistic).</a:t>
            </a:r>
          </a:p>
          <a:p>
            <a:r>
              <a:rPr lang="en-ZA" sz="1400" b="1" dirty="0">
                <a:latin typeface="Arial" panose="020B0604020202020204" pitchFamily="34" charset="0"/>
                <a:cs typeface="Arial" panose="020B0604020202020204" pitchFamily="34" charset="0"/>
              </a:rPr>
              <a:t>* Development options common to all scenarios:</a:t>
            </a:r>
            <a:endParaRPr lang="en-ZA" sz="1400" dirty="0">
              <a:latin typeface="Arial" panose="020B0604020202020204" pitchFamily="34" charset="0"/>
              <a:cs typeface="Arial" panose="020B0604020202020204" pitchFamily="34" charset="0"/>
            </a:endParaRPr>
          </a:p>
          <a:p>
            <a:pPr lvl="0"/>
            <a:r>
              <a:rPr lang="en-ZA" sz="1400" b="1" dirty="0">
                <a:latin typeface="Arial" panose="020B0604020202020204" pitchFamily="34" charset="0"/>
                <a:cs typeface="Arial" panose="020B0604020202020204" pitchFamily="34" charset="0"/>
              </a:rPr>
              <a:t>1. Revive irrigation (T33A-T33G).</a:t>
            </a:r>
            <a:endParaRPr lang="en-ZA" sz="1400" dirty="0">
              <a:latin typeface="Arial" panose="020B0604020202020204" pitchFamily="34" charset="0"/>
              <a:cs typeface="Arial" panose="020B0604020202020204" pitchFamily="34" charset="0"/>
            </a:endParaRPr>
          </a:p>
          <a:p>
            <a:pPr lvl="0"/>
            <a:r>
              <a:rPr lang="en-ZA" sz="1400" b="1" dirty="0">
                <a:latin typeface="Arial" panose="020B0604020202020204" pitchFamily="34" charset="0"/>
                <a:cs typeface="Arial" panose="020B0604020202020204" pitchFamily="34" charset="0"/>
              </a:rPr>
              <a:t>2. New municipal dams / abstractions</a:t>
            </a:r>
            <a:endParaRPr lang="en-ZA" sz="14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0CDF242-1605-4033-B3B7-92DDF07A170C}"/>
              </a:ext>
            </a:extLst>
          </p:cNvPr>
          <p:cNvPicPr>
            <a:picLocks noChangeAspect="1"/>
          </p:cNvPicPr>
          <p:nvPr/>
        </p:nvPicPr>
        <p:blipFill>
          <a:blip r:embed="rId2"/>
          <a:stretch>
            <a:fillRect/>
          </a:stretch>
        </p:blipFill>
        <p:spPr>
          <a:xfrm>
            <a:off x="2242488" y="584630"/>
            <a:ext cx="6830490" cy="6176654"/>
          </a:xfrm>
          <a:prstGeom prst="rect">
            <a:avLst/>
          </a:prstGeom>
        </p:spPr>
      </p:pic>
    </p:spTree>
    <p:extLst>
      <p:ext uri="{BB962C8B-B14F-4D97-AF65-F5344CB8AC3E}">
        <p14:creationId xmlns:p14="http://schemas.microsoft.com/office/powerpoint/2010/main" val="1339971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0081D94-844F-4DC3-8FC4-082E3EE62A2E}"/>
              </a:ext>
            </a:extLst>
          </p:cNvPr>
          <p:cNvSpPr/>
          <p:nvPr/>
        </p:nvSpPr>
        <p:spPr>
          <a:xfrm>
            <a:off x="3659223" y="460489"/>
            <a:ext cx="2197427" cy="850774"/>
          </a:xfrm>
          <a:prstGeom prst="rect">
            <a:avLst/>
          </a:prstGeom>
          <a:gradFill flip="none" rotWithShape="1">
            <a:gsLst>
              <a:gs pos="0">
                <a:schemeClr val="accent1">
                  <a:lumMod val="40000"/>
                  <a:lumOff val="60000"/>
                </a:schemeClr>
              </a:gs>
              <a:gs pos="63000">
                <a:schemeClr val="accent6">
                  <a:lumMod val="60000"/>
                  <a:lumOff val="4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chemeClr val="tx1"/>
                </a:solidFill>
              </a:rPr>
              <a:t>Sc 61</a:t>
            </a:r>
          </a:p>
          <a:p>
            <a:pPr algn="ctr"/>
            <a:r>
              <a:rPr lang="en-ZA" sz="1200" b="1" dirty="0">
                <a:solidFill>
                  <a:schemeClr val="tx1"/>
                </a:solidFill>
              </a:rPr>
              <a:t>EWRs and hydro</a:t>
            </a:r>
          </a:p>
        </p:txBody>
      </p:sp>
      <p:sp>
        <p:nvSpPr>
          <p:cNvPr id="3" name="Arrow: Down 2">
            <a:extLst>
              <a:ext uri="{FF2B5EF4-FFF2-40B4-BE49-F238E27FC236}">
                <a16:creationId xmlns:a16="http://schemas.microsoft.com/office/drawing/2014/main" id="{D87134D1-B367-4911-9437-41D172BE32B6}"/>
              </a:ext>
            </a:extLst>
          </p:cNvPr>
          <p:cNvSpPr/>
          <p:nvPr/>
        </p:nvSpPr>
        <p:spPr>
          <a:xfrm>
            <a:off x="3952479" y="1305616"/>
            <a:ext cx="415070" cy="6513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a:p>
        </p:txBody>
      </p:sp>
      <p:sp>
        <p:nvSpPr>
          <p:cNvPr id="4" name="Rectangle 3">
            <a:extLst>
              <a:ext uri="{FF2B5EF4-FFF2-40B4-BE49-F238E27FC236}">
                <a16:creationId xmlns:a16="http://schemas.microsoft.com/office/drawing/2014/main" id="{3D227C75-4049-47E3-81FC-142EDD812AD6}"/>
              </a:ext>
            </a:extLst>
          </p:cNvPr>
          <p:cNvSpPr/>
          <p:nvPr/>
        </p:nvSpPr>
        <p:spPr>
          <a:xfrm>
            <a:off x="3135054" y="1956991"/>
            <a:ext cx="1678590" cy="957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chemeClr val="tx1"/>
                </a:solidFill>
              </a:rPr>
              <a:t>Sc 62</a:t>
            </a:r>
          </a:p>
          <a:p>
            <a:pPr algn="ctr"/>
            <a:r>
              <a:rPr lang="en-ZA" sz="1200" b="1" dirty="0">
                <a:solidFill>
                  <a:schemeClr val="tx1"/>
                </a:solidFill>
              </a:rPr>
              <a:t>EWRs and hydro decreased in dry months</a:t>
            </a:r>
          </a:p>
        </p:txBody>
      </p:sp>
      <p:sp>
        <p:nvSpPr>
          <p:cNvPr id="5" name="Arrow: Down 4">
            <a:extLst>
              <a:ext uri="{FF2B5EF4-FFF2-40B4-BE49-F238E27FC236}">
                <a16:creationId xmlns:a16="http://schemas.microsoft.com/office/drawing/2014/main" id="{E3F5614C-6468-421B-A6CB-37C34048DB65}"/>
              </a:ext>
            </a:extLst>
          </p:cNvPr>
          <p:cNvSpPr/>
          <p:nvPr/>
        </p:nvSpPr>
        <p:spPr>
          <a:xfrm>
            <a:off x="5266928" y="1316007"/>
            <a:ext cx="415070" cy="651374"/>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a:p>
        </p:txBody>
      </p:sp>
      <p:sp>
        <p:nvSpPr>
          <p:cNvPr id="6" name="Rectangle 5">
            <a:extLst>
              <a:ext uri="{FF2B5EF4-FFF2-40B4-BE49-F238E27FC236}">
                <a16:creationId xmlns:a16="http://schemas.microsoft.com/office/drawing/2014/main" id="{ACEAEA2C-5BC4-49E8-8107-98D45EE85308}"/>
              </a:ext>
            </a:extLst>
          </p:cNvPr>
          <p:cNvSpPr/>
          <p:nvPr/>
        </p:nvSpPr>
        <p:spPr>
          <a:xfrm>
            <a:off x="5093739" y="1956990"/>
            <a:ext cx="1678590" cy="9571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chemeClr val="tx1"/>
                </a:solidFill>
              </a:rPr>
              <a:t>Sc 63</a:t>
            </a:r>
          </a:p>
          <a:p>
            <a:pPr algn="ctr"/>
            <a:r>
              <a:rPr lang="en-ZA" sz="1200" b="1" dirty="0">
                <a:solidFill>
                  <a:schemeClr val="tx1"/>
                </a:solidFill>
              </a:rPr>
              <a:t>EWRs and hydro decreased in dry months and increased in wet month</a:t>
            </a:r>
          </a:p>
        </p:txBody>
      </p:sp>
      <p:cxnSp>
        <p:nvCxnSpPr>
          <p:cNvPr id="7" name="Straight Arrow Connector 6">
            <a:extLst>
              <a:ext uri="{FF2B5EF4-FFF2-40B4-BE49-F238E27FC236}">
                <a16:creationId xmlns:a16="http://schemas.microsoft.com/office/drawing/2014/main" id="{E0AD1EAC-321E-4D32-AEC3-89B06240DBEE}"/>
              </a:ext>
            </a:extLst>
          </p:cNvPr>
          <p:cNvCxnSpPr>
            <a:cxnSpLocks/>
            <a:stCxn id="4" idx="3"/>
            <a:endCxn id="6" idx="1"/>
          </p:cNvCxnSpPr>
          <p:nvPr/>
        </p:nvCxnSpPr>
        <p:spPr>
          <a:xfrm flipV="1">
            <a:off x="4813644" y="2435550"/>
            <a:ext cx="280095"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Arrow: Down 7">
            <a:extLst>
              <a:ext uri="{FF2B5EF4-FFF2-40B4-BE49-F238E27FC236}">
                <a16:creationId xmlns:a16="http://schemas.microsoft.com/office/drawing/2014/main" id="{94016FE2-7ABB-4822-87D3-EC9E84BD2834}"/>
              </a:ext>
            </a:extLst>
          </p:cNvPr>
          <p:cNvSpPr/>
          <p:nvPr/>
        </p:nvSpPr>
        <p:spPr>
          <a:xfrm>
            <a:off x="3731672" y="2914110"/>
            <a:ext cx="415070" cy="6513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a:p>
        </p:txBody>
      </p:sp>
      <p:sp>
        <p:nvSpPr>
          <p:cNvPr id="9" name="Rectangle 8">
            <a:extLst>
              <a:ext uri="{FF2B5EF4-FFF2-40B4-BE49-F238E27FC236}">
                <a16:creationId xmlns:a16="http://schemas.microsoft.com/office/drawing/2014/main" id="{DCE65F79-BADD-472B-ACBA-AEE0426CB877}"/>
              </a:ext>
            </a:extLst>
          </p:cNvPr>
          <p:cNvSpPr/>
          <p:nvPr/>
        </p:nvSpPr>
        <p:spPr>
          <a:xfrm>
            <a:off x="3135054" y="3562796"/>
            <a:ext cx="1678590" cy="957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chemeClr val="tx1"/>
                </a:solidFill>
              </a:rPr>
              <a:t>Sc 65</a:t>
            </a:r>
          </a:p>
          <a:p>
            <a:pPr algn="ctr"/>
            <a:r>
              <a:rPr lang="en-ZA" sz="1200" b="1" dirty="0">
                <a:solidFill>
                  <a:schemeClr val="tx1"/>
                </a:solidFill>
              </a:rPr>
              <a:t>EWRs and hydro further decreased in dry months</a:t>
            </a:r>
          </a:p>
        </p:txBody>
      </p:sp>
      <p:sp>
        <p:nvSpPr>
          <p:cNvPr id="10" name="Arrow: Down 9">
            <a:extLst>
              <a:ext uri="{FF2B5EF4-FFF2-40B4-BE49-F238E27FC236}">
                <a16:creationId xmlns:a16="http://schemas.microsoft.com/office/drawing/2014/main" id="{2BCFA0CA-4668-402E-8FCC-7C017775B2DB}"/>
              </a:ext>
            </a:extLst>
          </p:cNvPr>
          <p:cNvSpPr/>
          <p:nvPr/>
        </p:nvSpPr>
        <p:spPr>
          <a:xfrm>
            <a:off x="5690358" y="2914110"/>
            <a:ext cx="415070" cy="651374"/>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a:p>
        </p:txBody>
      </p:sp>
      <p:sp>
        <p:nvSpPr>
          <p:cNvPr id="11" name="Rectangle 10">
            <a:extLst>
              <a:ext uri="{FF2B5EF4-FFF2-40B4-BE49-F238E27FC236}">
                <a16:creationId xmlns:a16="http://schemas.microsoft.com/office/drawing/2014/main" id="{8B3A9C28-24FD-41B5-8933-A911247992FA}"/>
              </a:ext>
            </a:extLst>
          </p:cNvPr>
          <p:cNvSpPr/>
          <p:nvPr/>
        </p:nvSpPr>
        <p:spPr>
          <a:xfrm>
            <a:off x="5087828" y="3561362"/>
            <a:ext cx="1678590" cy="9571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chemeClr val="tx1"/>
                </a:solidFill>
              </a:rPr>
              <a:t>Sc 69</a:t>
            </a:r>
          </a:p>
          <a:p>
            <a:pPr algn="ctr"/>
            <a:r>
              <a:rPr lang="en-ZA" sz="1200" b="1" dirty="0">
                <a:solidFill>
                  <a:schemeClr val="tx1"/>
                </a:solidFill>
              </a:rPr>
              <a:t>EWRs and hydro further decreased in dry months and increased in wet month</a:t>
            </a:r>
          </a:p>
        </p:txBody>
      </p:sp>
      <p:sp>
        <p:nvSpPr>
          <p:cNvPr id="12" name="Arrow: Down 11">
            <a:extLst>
              <a:ext uri="{FF2B5EF4-FFF2-40B4-BE49-F238E27FC236}">
                <a16:creationId xmlns:a16="http://schemas.microsoft.com/office/drawing/2014/main" id="{BFC52BEA-9CF1-4CF4-B130-5200C0A88AC0}"/>
              </a:ext>
            </a:extLst>
          </p:cNvPr>
          <p:cNvSpPr/>
          <p:nvPr/>
        </p:nvSpPr>
        <p:spPr>
          <a:xfrm>
            <a:off x="5719588" y="4530540"/>
            <a:ext cx="415070" cy="651374"/>
          </a:xfrm>
          <a:prstGeom prst="down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200" b="1"/>
          </a:p>
        </p:txBody>
      </p:sp>
      <p:sp>
        <p:nvSpPr>
          <p:cNvPr id="14" name="Rectangle 13">
            <a:extLst>
              <a:ext uri="{FF2B5EF4-FFF2-40B4-BE49-F238E27FC236}">
                <a16:creationId xmlns:a16="http://schemas.microsoft.com/office/drawing/2014/main" id="{ADBD3FC1-9ADB-46C9-A0B2-DE53BB27977C}"/>
              </a:ext>
            </a:extLst>
          </p:cNvPr>
          <p:cNvSpPr/>
          <p:nvPr/>
        </p:nvSpPr>
        <p:spPr>
          <a:xfrm>
            <a:off x="5087828" y="5193972"/>
            <a:ext cx="1678590" cy="95712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b="1" dirty="0">
                <a:solidFill>
                  <a:schemeClr val="tx1"/>
                </a:solidFill>
              </a:rPr>
              <a:t>Sc 70</a:t>
            </a:r>
          </a:p>
          <a:p>
            <a:pPr algn="ctr"/>
            <a:r>
              <a:rPr lang="en-ZA" sz="1200" b="1" dirty="0">
                <a:solidFill>
                  <a:schemeClr val="tx1"/>
                </a:solidFill>
              </a:rPr>
              <a:t>Same as 69 but with no EWR from </a:t>
            </a:r>
            <a:r>
              <a:rPr lang="en-ZA" sz="1200" b="1" dirty="0" err="1">
                <a:solidFill>
                  <a:schemeClr val="tx1"/>
                </a:solidFill>
              </a:rPr>
              <a:t>Lalini</a:t>
            </a:r>
            <a:endParaRPr lang="en-ZA" sz="1200" b="1" dirty="0">
              <a:solidFill>
                <a:schemeClr val="tx1"/>
              </a:solidFill>
            </a:endParaRPr>
          </a:p>
        </p:txBody>
      </p:sp>
      <p:sp>
        <p:nvSpPr>
          <p:cNvPr id="13" name="TextBox 12">
            <a:extLst>
              <a:ext uri="{FF2B5EF4-FFF2-40B4-BE49-F238E27FC236}">
                <a16:creationId xmlns:a16="http://schemas.microsoft.com/office/drawing/2014/main" id="{96B84E4D-35E8-4838-B43D-26B41F3E6E25}"/>
              </a:ext>
            </a:extLst>
          </p:cNvPr>
          <p:cNvSpPr txBox="1"/>
          <p:nvPr/>
        </p:nvSpPr>
        <p:spPr>
          <a:xfrm>
            <a:off x="1677880" y="4952219"/>
            <a:ext cx="2752077" cy="1200329"/>
          </a:xfrm>
          <a:prstGeom prst="rect">
            <a:avLst/>
          </a:prstGeom>
          <a:noFill/>
          <a:ln w="3175">
            <a:solidFill>
              <a:schemeClr val="tx1"/>
            </a:solidFill>
          </a:ln>
        </p:spPr>
        <p:txBody>
          <a:bodyPr wrap="square" rtlCol="0">
            <a:spAutoFit/>
          </a:bodyPr>
          <a:lstStyle/>
          <a:p>
            <a:pPr algn="ctr"/>
            <a:r>
              <a:rPr lang="en-ZA" sz="2400" b="1" dirty="0"/>
              <a:t>FLOW-CHART OF SCENARIO DEVELOPMENT</a:t>
            </a:r>
          </a:p>
        </p:txBody>
      </p:sp>
    </p:spTree>
    <p:extLst>
      <p:ext uri="{BB962C8B-B14F-4D97-AF65-F5344CB8AC3E}">
        <p14:creationId xmlns:p14="http://schemas.microsoft.com/office/powerpoint/2010/main" val="3985608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BD237B-F988-4FAA-B098-4344917BC8DE}"/>
              </a:ext>
            </a:extLst>
          </p:cNvPr>
          <p:cNvPicPr>
            <a:picLocks noChangeAspect="1"/>
          </p:cNvPicPr>
          <p:nvPr/>
        </p:nvPicPr>
        <p:blipFill>
          <a:blip r:embed="rId2"/>
          <a:stretch>
            <a:fillRect/>
          </a:stretch>
        </p:blipFill>
        <p:spPr>
          <a:xfrm>
            <a:off x="-68826" y="1674688"/>
            <a:ext cx="9144000" cy="4531178"/>
          </a:xfrm>
          <a:prstGeom prst="rect">
            <a:avLst/>
          </a:prstGeom>
        </p:spPr>
      </p:pic>
      <p:sp>
        <p:nvSpPr>
          <p:cNvPr id="4" name="TextBox 3">
            <a:extLst>
              <a:ext uri="{FF2B5EF4-FFF2-40B4-BE49-F238E27FC236}">
                <a16:creationId xmlns:a16="http://schemas.microsoft.com/office/drawing/2014/main" id="{A0317766-5802-4AEC-946E-ADB56E3E7E2C}"/>
              </a:ext>
            </a:extLst>
          </p:cNvPr>
          <p:cNvSpPr txBox="1"/>
          <p:nvPr/>
        </p:nvSpPr>
        <p:spPr>
          <a:xfrm>
            <a:off x="1327355" y="256514"/>
            <a:ext cx="7747819" cy="954107"/>
          </a:xfrm>
          <a:prstGeom prst="rect">
            <a:avLst/>
          </a:prstGeom>
          <a:noFill/>
        </p:spPr>
        <p:txBody>
          <a:bodyPr wrap="square" rtlCol="0">
            <a:spAutoFit/>
          </a:bodyPr>
          <a:lstStyle/>
          <a:p>
            <a:pPr algn="ctr"/>
            <a:r>
              <a:rPr lang="en-ZA" sz="2800" b="1" dirty="0">
                <a:solidFill>
                  <a:srgbClr val="FF0000"/>
                </a:solidFill>
                <a:latin typeface="Arial" panose="020B0604020202020204" pitchFamily="34" charset="0"/>
                <a:cs typeface="Arial" panose="020B0604020202020204" pitchFamily="34" charset="0"/>
              </a:rPr>
              <a:t>DEMONSTRATION OF THE ‘TOO MUCH FLOW’ SITUATION</a:t>
            </a:r>
          </a:p>
        </p:txBody>
      </p:sp>
    </p:spTree>
    <p:extLst>
      <p:ext uri="{BB962C8B-B14F-4D97-AF65-F5344CB8AC3E}">
        <p14:creationId xmlns:p14="http://schemas.microsoft.com/office/powerpoint/2010/main" val="274395913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5505</TotalTime>
  <Words>907</Words>
  <Application>Microsoft Office PowerPoint</Application>
  <PresentationFormat>On-screen Show (4:3)</PresentationFormat>
  <Paragraphs>86</Paragraphs>
  <Slides>17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MS PGothic</vt:lpstr>
      <vt:lpstr>Arial</vt:lpstr>
      <vt:lpstr>Calibri</vt:lpstr>
      <vt:lpstr>Gill Sans</vt:lpstr>
      <vt:lpstr>Gill Sans Light</vt:lpstr>
      <vt:lpstr>Gill Sans MT</vt:lpstr>
      <vt:lpstr>Wingdings</vt:lpstr>
      <vt:lpstr>1_Office Theme</vt:lpstr>
      <vt:lpstr>PowerPoint Presentation</vt:lpstr>
      <vt:lpstr>PROJECT PLAN</vt:lpstr>
      <vt:lpstr>INTRODUCTION</vt:lpstr>
      <vt:lpstr>IDENTIFICATION OF OPERATIONAL SCENARIOS</vt:lpstr>
      <vt:lpstr>IDENTIFICATION OF OPERATIONAL SCENARIOS</vt:lpstr>
      <vt:lpstr>OPERATIONAL SCENARIOS EVALUATED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AND CONCLUSIONS (1)</vt:lpstr>
      <vt:lpstr>SUMMARY AND CONCLUSIONS (2)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Delana Louw</dc:creator>
  <cp:lastModifiedBy>Patsy Scherman</cp:lastModifiedBy>
  <cp:revision>250</cp:revision>
  <cp:lastPrinted>2016-02-10T14:31:42Z</cp:lastPrinted>
  <dcterms:created xsi:type="dcterms:W3CDTF">2016-02-10T11:30:09Z</dcterms:created>
  <dcterms:modified xsi:type="dcterms:W3CDTF">2018-01-29T13:42:31Z</dcterms:modified>
</cp:coreProperties>
</file>